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f428f309f_0_3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df428f309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f428f309f_0_65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df428f309f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f428f309f_0_66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df428f309f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becc17ce3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dbecc17c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becc17ce3_0_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dbecc17ce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dc83f7e5e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ddc83f7e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f428f309f_0_67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df428f309f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f428f309f_0_69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df428f309f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f428f309f_0_70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df428f309f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becc17ce3_0_2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dbecc17ce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becc17ce3_0_3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dbecc17ce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becc17ce3_0_6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becc17ce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dbecc17ce3_0_4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dbecc17ce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becc17ce3_0_5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dbecc17ce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becc17ce3_0_7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dbecc17ce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becc17ce3_0_9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dbecc17ce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dbecc17ce3_0_4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dbecc17ce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becc17ce3_0_10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dbecc17ce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df428f309f_0_71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df428f309f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dc83f7e5e_0_26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ddc83f7e5e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f428f309f_0_5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df428f309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dbecc17ce3_0_13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dbecc17ce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df428f309f_0_72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df428f309f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ddc83f7e5e_0_1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ddc83f7e5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becc17ce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dbecc17ce3_0_12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f547dcc8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df547dcc86_0_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dc83f7e5e_0_39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ddc83f7e5e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dc83f7e5e_0_14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ddc83f7e5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f428f309f_0_1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df428f309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7605347" y="4040365"/>
            <a:ext cx="0" cy="2520000"/>
          </a:xfrm>
          <a:prstGeom prst="straightConnector1">
            <a:avLst/>
          </a:prstGeom>
          <a:noFill/>
          <a:ln w="19050" cap="flat" cmpd="sng">
            <a:solidFill>
              <a:srgbClr val="96949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/>
          <p:nvPr/>
        </p:nvSpPr>
        <p:spPr>
          <a:xfrm>
            <a:off x="0" y="7938"/>
            <a:ext cx="12206288" cy="685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"/>
          <p:cNvGrpSpPr/>
          <p:nvPr/>
        </p:nvGrpSpPr>
        <p:grpSpPr>
          <a:xfrm>
            <a:off x="1017588" y="588963"/>
            <a:ext cx="3257550" cy="463550"/>
            <a:chOff x="1017588" y="588963"/>
            <a:chExt cx="3257550" cy="463550"/>
          </a:xfrm>
        </p:grpSpPr>
        <p:sp>
          <p:nvSpPr>
            <p:cNvPr id="17" name="Google Shape;17;p2"/>
            <p:cNvSpPr/>
            <p:nvPr/>
          </p:nvSpPr>
          <p:spPr>
            <a:xfrm>
              <a:off x="1017588" y="588963"/>
              <a:ext cx="820738" cy="463550"/>
            </a:xfrm>
            <a:custGeom>
              <a:avLst/>
              <a:gdLst/>
              <a:ahLst/>
              <a:cxnLst/>
              <a:rect l="l" t="t" r="r" b="b"/>
              <a:pathLst>
                <a:path w="1552" h="877" extrusionOk="0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69"/>
                  </a:lnTo>
                  <a:lnTo>
                    <a:pt x="1090" y="56"/>
                  </a:lnTo>
                  <a:lnTo>
                    <a:pt x="1093" y="43"/>
                  </a:lnTo>
                  <a:lnTo>
                    <a:pt x="1100" y="32"/>
                  </a:lnTo>
                  <a:lnTo>
                    <a:pt x="1108" y="20"/>
                  </a:lnTo>
                  <a:lnTo>
                    <a:pt x="1119" y="12"/>
                  </a:lnTo>
                  <a:lnTo>
                    <a:pt x="1131" y="5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5"/>
                  </a:lnTo>
                  <a:lnTo>
                    <a:pt x="1196" y="12"/>
                  </a:lnTo>
                  <a:lnTo>
                    <a:pt x="1206" y="20"/>
                  </a:lnTo>
                  <a:lnTo>
                    <a:pt x="1217" y="32"/>
                  </a:lnTo>
                  <a:lnTo>
                    <a:pt x="1222" y="43"/>
                  </a:lnTo>
                  <a:lnTo>
                    <a:pt x="1227" y="56"/>
                  </a:lnTo>
                  <a:lnTo>
                    <a:pt x="1228" y="69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8"/>
                  </a:lnTo>
                  <a:lnTo>
                    <a:pt x="1185" y="134"/>
                  </a:lnTo>
                  <a:lnTo>
                    <a:pt x="1172" y="138"/>
                  </a:lnTo>
                  <a:lnTo>
                    <a:pt x="1157" y="140"/>
                  </a:lnTo>
                  <a:lnTo>
                    <a:pt x="1144" y="138"/>
                  </a:lnTo>
                  <a:lnTo>
                    <a:pt x="1131" y="134"/>
                  </a:lnTo>
                  <a:lnTo>
                    <a:pt x="1119" y="128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89"/>
                  </a:lnTo>
                  <a:lnTo>
                    <a:pt x="1237" y="199"/>
                  </a:lnTo>
                  <a:lnTo>
                    <a:pt x="1240" y="212"/>
                  </a:lnTo>
                  <a:lnTo>
                    <a:pt x="1241" y="226"/>
                  </a:lnTo>
                  <a:lnTo>
                    <a:pt x="1241" y="242"/>
                  </a:lnTo>
                  <a:lnTo>
                    <a:pt x="1241" y="547"/>
                  </a:lnTo>
                  <a:lnTo>
                    <a:pt x="1243" y="556"/>
                  </a:lnTo>
                  <a:lnTo>
                    <a:pt x="1243" y="562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6"/>
                  </a:lnTo>
                  <a:lnTo>
                    <a:pt x="1302" y="609"/>
                  </a:lnTo>
                  <a:lnTo>
                    <a:pt x="1319" y="611"/>
                  </a:lnTo>
                  <a:lnTo>
                    <a:pt x="1319" y="619"/>
                  </a:lnTo>
                  <a:lnTo>
                    <a:pt x="1026" y="619"/>
                  </a:lnTo>
                  <a:lnTo>
                    <a:pt x="1026" y="611"/>
                  </a:lnTo>
                  <a:lnTo>
                    <a:pt x="1044" y="609"/>
                  </a:lnTo>
                  <a:lnTo>
                    <a:pt x="1058" y="606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5"/>
                  </a:lnTo>
                  <a:lnTo>
                    <a:pt x="1097" y="562"/>
                  </a:lnTo>
                  <a:lnTo>
                    <a:pt x="1098" y="547"/>
                  </a:lnTo>
                  <a:lnTo>
                    <a:pt x="1098" y="242"/>
                  </a:lnTo>
                  <a:lnTo>
                    <a:pt x="1097" y="228"/>
                  </a:lnTo>
                  <a:lnTo>
                    <a:pt x="1094" y="216"/>
                  </a:lnTo>
                  <a:lnTo>
                    <a:pt x="1091" y="210"/>
                  </a:lnTo>
                  <a:lnTo>
                    <a:pt x="1088" y="205"/>
                  </a:lnTo>
                  <a:lnTo>
                    <a:pt x="1084" y="200"/>
                  </a:lnTo>
                  <a:lnTo>
                    <a:pt x="1080" y="196"/>
                  </a:lnTo>
                  <a:lnTo>
                    <a:pt x="1070" y="189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4"/>
                  </a:lnTo>
                  <a:lnTo>
                    <a:pt x="712" y="177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0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8"/>
                  </a:lnTo>
                  <a:lnTo>
                    <a:pt x="736" y="190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4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4"/>
                  </a:lnTo>
                  <a:lnTo>
                    <a:pt x="907" y="182"/>
                  </a:lnTo>
                  <a:lnTo>
                    <a:pt x="925" y="190"/>
                  </a:lnTo>
                  <a:lnTo>
                    <a:pt x="944" y="200"/>
                  </a:lnTo>
                  <a:lnTo>
                    <a:pt x="961" y="213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0"/>
                  </a:lnTo>
                  <a:lnTo>
                    <a:pt x="1031" y="321"/>
                  </a:lnTo>
                  <a:lnTo>
                    <a:pt x="1035" y="346"/>
                  </a:lnTo>
                  <a:lnTo>
                    <a:pt x="1038" y="370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1"/>
                  </a:lnTo>
                  <a:lnTo>
                    <a:pt x="1005" y="530"/>
                  </a:lnTo>
                  <a:lnTo>
                    <a:pt x="992" y="547"/>
                  </a:lnTo>
                  <a:lnTo>
                    <a:pt x="979" y="563"/>
                  </a:lnTo>
                  <a:lnTo>
                    <a:pt x="963" y="578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09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4"/>
                  </a:lnTo>
                  <a:lnTo>
                    <a:pt x="793" y="622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08"/>
                  </a:lnTo>
                  <a:lnTo>
                    <a:pt x="739" y="602"/>
                  </a:lnTo>
                  <a:lnTo>
                    <a:pt x="728" y="596"/>
                  </a:lnTo>
                  <a:lnTo>
                    <a:pt x="728" y="821"/>
                  </a:lnTo>
                  <a:lnTo>
                    <a:pt x="729" y="834"/>
                  </a:lnTo>
                  <a:lnTo>
                    <a:pt x="732" y="845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7"/>
                  </a:lnTo>
                  <a:lnTo>
                    <a:pt x="522" y="877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5"/>
                  </a:lnTo>
                  <a:lnTo>
                    <a:pt x="589" y="834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6"/>
                  </a:lnTo>
                  <a:lnTo>
                    <a:pt x="587" y="213"/>
                  </a:lnTo>
                  <a:lnTo>
                    <a:pt x="581" y="203"/>
                  </a:lnTo>
                  <a:lnTo>
                    <a:pt x="574" y="195"/>
                  </a:lnTo>
                  <a:lnTo>
                    <a:pt x="563" y="189"/>
                  </a:lnTo>
                  <a:lnTo>
                    <a:pt x="552" y="183"/>
                  </a:lnTo>
                  <a:lnTo>
                    <a:pt x="538" y="180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2"/>
                  </a:lnTo>
                  <a:lnTo>
                    <a:pt x="891" y="225"/>
                  </a:lnTo>
                  <a:lnTo>
                    <a:pt x="885" y="213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7"/>
                  </a:lnTo>
                  <a:lnTo>
                    <a:pt x="852" y="182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7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7"/>
                  </a:lnTo>
                  <a:lnTo>
                    <a:pt x="748" y="193"/>
                  </a:lnTo>
                  <a:lnTo>
                    <a:pt x="738" y="200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7"/>
                  </a:lnTo>
                  <a:lnTo>
                    <a:pt x="729" y="411"/>
                  </a:lnTo>
                  <a:lnTo>
                    <a:pt x="729" y="454"/>
                  </a:lnTo>
                  <a:lnTo>
                    <a:pt x="728" y="498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8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1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5"/>
                  </a:lnTo>
                  <a:lnTo>
                    <a:pt x="829" y="615"/>
                  </a:lnTo>
                  <a:lnTo>
                    <a:pt x="840" y="612"/>
                  </a:lnTo>
                  <a:lnTo>
                    <a:pt x="852" y="609"/>
                  </a:lnTo>
                  <a:lnTo>
                    <a:pt x="862" y="604"/>
                  </a:lnTo>
                  <a:lnTo>
                    <a:pt x="871" y="596"/>
                  </a:lnTo>
                  <a:lnTo>
                    <a:pt x="878" y="588"/>
                  </a:lnTo>
                  <a:lnTo>
                    <a:pt x="885" y="578"/>
                  </a:lnTo>
                  <a:lnTo>
                    <a:pt x="891" y="566"/>
                  </a:lnTo>
                  <a:lnTo>
                    <a:pt x="894" y="557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0"/>
                  </a:lnTo>
                  <a:lnTo>
                    <a:pt x="901" y="396"/>
                  </a:lnTo>
                  <a:close/>
                  <a:moveTo>
                    <a:pt x="194" y="281"/>
                  </a:moveTo>
                  <a:lnTo>
                    <a:pt x="194" y="547"/>
                  </a:lnTo>
                  <a:lnTo>
                    <a:pt x="194" y="563"/>
                  </a:lnTo>
                  <a:lnTo>
                    <a:pt x="199" y="575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6"/>
                  </a:lnTo>
                  <a:lnTo>
                    <a:pt x="246" y="609"/>
                  </a:lnTo>
                  <a:lnTo>
                    <a:pt x="264" y="611"/>
                  </a:lnTo>
                  <a:lnTo>
                    <a:pt x="264" y="619"/>
                  </a:lnTo>
                  <a:lnTo>
                    <a:pt x="0" y="619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4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3"/>
                  </a:lnTo>
                  <a:lnTo>
                    <a:pt x="53" y="573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7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6"/>
                  </a:lnTo>
                  <a:lnTo>
                    <a:pt x="187" y="192"/>
                  </a:lnTo>
                  <a:lnTo>
                    <a:pt x="189" y="198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202" y="192"/>
                  </a:lnTo>
                  <a:lnTo>
                    <a:pt x="213" y="185"/>
                  </a:lnTo>
                  <a:lnTo>
                    <a:pt x="225" y="180"/>
                  </a:lnTo>
                  <a:lnTo>
                    <a:pt x="236" y="174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7"/>
                  </a:lnTo>
                  <a:lnTo>
                    <a:pt x="398" y="183"/>
                  </a:lnTo>
                  <a:lnTo>
                    <a:pt x="416" y="190"/>
                  </a:lnTo>
                  <a:lnTo>
                    <a:pt x="434" y="199"/>
                  </a:lnTo>
                  <a:lnTo>
                    <a:pt x="448" y="208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59"/>
                  </a:lnTo>
                  <a:lnTo>
                    <a:pt x="496" y="275"/>
                  </a:lnTo>
                  <a:lnTo>
                    <a:pt x="500" y="294"/>
                  </a:lnTo>
                  <a:lnTo>
                    <a:pt x="503" y="311"/>
                  </a:lnTo>
                  <a:lnTo>
                    <a:pt x="504" y="331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3"/>
                  </a:lnTo>
                  <a:lnTo>
                    <a:pt x="512" y="583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19"/>
                  </a:lnTo>
                  <a:lnTo>
                    <a:pt x="297" y="619"/>
                  </a:lnTo>
                  <a:lnTo>
                    <a:pt x="297" y="611"/>
                  </a:lnTo>
                  <a:lnTo>
                    <a:pt x="314" y="609"/>
                  </a:lnTo>
                  <a:lnTo>
                    <a:pt x="327" y="606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5"/>
                  </a:lnTo>
                  <a:lnTo>
                    <a:pt x="366" y="563"/>
                  </a:lnTo>
                  <a:lnTo>
                    <a:pt x="366" y="547"/>
                  </a:lnTo>
                  <a:lnTo>
                    <a:pt x="366" y="340"/>
                  </a:lnTo>
                  <a:lnTo>
                    <a:pt x="366" y="321"/>
                  </a:lnTo>
                  <a:lnTo>
                    <a:pt x="365" y="303"/>
                  </a:lnTo>
                  <a:lnTo>
                    <a:pt x="363" y="285"/>
                  </a:lnTo>
                  <a:lnTo>
                    <a:pt x="362" y="268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8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2"/>
                  </a:lnTo>
                  <a:lnTo>
                    <a:pt x="318" y="186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7"/>
                  </a:lnTo>
                  <a:lnTo>
                    <a:pt x="279" y="176"/>
                  </a:lnTo>
                  <a:lnTo>
                    <a:pt x="269" y="176"/>
                  </a:lnTo>
                  <a:lnTo>
                    <a:pt x="258" y="179"/>
                  </a:lnTo>
                  <a:lnTo>
                    <a:pt x="246" y="180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1"/>
                  </a:lnTo>
                  <a:close/>
                  <a:moveTo>
                    <a:pt x="1552" y="0"/>
                  </a:moveTo>
                  <a:lnTo>
                    <a:pt x="1552" y="877"/>
                  </a:lnTo>
                  <a:lnTo>
                    <a:pt x="1522" y="877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47863" y="652463"/>
              <a:ext cx="2327275" cy="374650"/>
            </a:xfrm>
            <a:custGeom>
              <a:avLst/>
              <a:gdLst/>
              <a:ahLst/>
              <a:cxnLst/>
              <a:rect l="l" t="t" r="r" b="b"/>
              <a:pathLst>
                <a:path w="4397" h="707" extrusionOk="0">
                  <a:moveTo>
                    <a:pt x="9" y="269"/>
                  </a:moveTo>
                  <a:lnTo>
                    <a:pt x="9" y="2"/>
                  </a:lnTo>
                  <a:lnTo>
                    <a:pt x="46" y="2"/>
                  </a:lnTo>
                  <a:lnTo>
                    <a:pt x="186" y="212"/>
                  </a:lnTo>
                  <a:lnTo>
                    <a:pt x="186" y="2"/>
                  </a:lnTo>
                  <a:lnTo>
                    <a:pt x="221" y="2"/>
                  </a:lnTo>
                  <a:lnTo>
                    <a:pt x="221" y="269"/>
                  </a:lnTo>
                  <a:lnTo>
                    <a:pt x="185" y="269"/>
                  </a:lnTo>
                  <a:lnTo>
                    <a:pt x="43" y="59"/>
                  </a:lnTo>
                  <a:lnTo>
                    <a:pt x="43" y="269"/>
                  </a:lnTo>
                  <a:lnTo>
                    <a:pt x="9" y="269"/>
                  </a:lnTo>
                  <a:close/>
                  <a:moveTo>
                    <a:pt x="392" y="246"/>
                  </a:moveTo>
                  <a:lnTo>
                    <a:pt x="382" y="254"/>
                  </a:lnTo>
                  <a:lnTo>
                    <a:pt x="373" y="259"/>
                  </a:lnTo>
                  <a:lnTo>
                    <a:pt x="365" y="264"/>
                  </a:lnTo>
                  <a:lnTo>
                    <a:pt x="356" y="268"/>
                  </a:lnTo>
                  <a:lnTo>
                    <a:pt x="348" y="271"/>
                  </a:lnTo>
                  <a:lnTo>
                    <a:pt x="339" y="272"/>
                  </a:lnTo>
                  <a:lnTo>
                    <a:pt x="329" y="274"/>
                  </a:lnTo>
                  <a:lnTo>
                    <a:pt x="320" y="274"/>
                  </a:lnTo>
                  <a:lnTo>
                    <a:pt x="304" y="274"/>
                  </a:lnTo>
                  <a:lnTo>
                    <a:pt x="291" y="271"/>
                  </a:lnTo>
                  <a:lnTo>
                    <a:pt x="280" y="265"/>
                  </a:lnTo>
                  <a:lnTo>
                    <a:pt x="271" y="258"/>
                  </a:lnTo>
                  <a:lnTo>
                    <a:pt x="262" y="251"/>
                  </a:lnTo>
                  <a:lnTo>
                    <a:pt x="258" y="241"/>
                  </a:lnTo>
                  <a:lnTo>
                    <a:pt x="254" y="231"/>
                  </a:lnTo>
                  <a:lnTo>
                    <a:pt x="254" y="219"/>
                  </a:lnTo>
                  <a:lnTo>
                    <a:pt x="254" y="212"/>
                  </a:lnTo>
                  <a:lnTo>
                    <a:pt x="255" y="205"/>
                  </a:lnTo>
                  <a:lnTo>
                    <a:pt x="257" y="199"/>
                  </a:lnTo>
                  <a:lnTo>
                    <a:pt x="260" y="193"/>
                  </a:lnTo>
                  <a:lnTo>
                    <a:pt x="264" y="187"/>
                  </a:lnTo>
                  <a:lnTo>
                    <a:pt x="267" y="182"/>
                  </a:lnTo>
                  <a:lnTo>
                    <a:pt x="273" y="177"/>
                  </a:lnTo>
                  <a:lnTo>
                    <a:pt x="277" y="174"/>
                  </a:lnTo>
                  <a:lnTo>
                    <a:pt x="288" y="167"/>
                  </a:lnTo>
                  <a:lnTo>
                    <a:pt x="300" y="163"/>
                  </a:lnTo>
                  <a:lnTo>
                    <a:pt x="313" y="160"/>
                  </a:lnTo>
                  <a:lnTo>
                    <a:pt x="330" y="159"/>
                  </a:lnTo>
                  <a:lnTo>
                    <a:pt x="349" y="156"/>
                  </a:lnTo>
                  <a:lnTo>
                    <a:pt x="365" y="153"/>
                  </a:lnTo>
                  <a:lnTo>
                    <a:pt x="378" y="150"/>
                  </a:lnTo>
                  <a:lnTo>
                    <a:pt x="389" y="147"/>
                  </a:lnTo>
                  <a:lnTo>
                    <a:pt x="389" y="141"/>
                  </a:lnTo>
                  <a:lnTo>
                    <a:pt x="389" y="138"/>
                  </a:lnTo>
                  <a:lnTo>
                    <a:pt x="388" y="130"/>
                  </a:lnTo>
                  <a:lnTo>
                    <a:pt x="386" y="121"/>
                  </a:lnTo>
                  <a:lnTo>
                    <a:pt x="384" y="115"/>
                  </a:lnTo>
                  <a:lnTo>
                    <a:pt x="379" y="110"/>
                  </a:lnTo>
                  <a:lnTo>
                    <a:pt x="372" y="105"/>
                  </a:lnTo>
                  <a:lnTo>
                    <a:pt x="363" y="102"/>
                  </a:lnTo>
                  <a:lnTo>
                    <a:pt x="353" y="100"/>
                  </a:lnTo>
                  <a:lnTo>
                    <a:pt x="342" y="100"/>
                  </a:lnTo>
                  <a:lnTo>
                    <a:pt x="332" y="100"/>
                  </a:lnTo>
                  <a:lnTo>
                    <a:pt x="322" y="101"/>
                  </a:lnTo>
                  <a:lnTo>
                    <a:pt x="314" y="104"/>
                  </a:lnTo>
                  <a:lnTo>
                    <a:pt x="307" y="107"/>
                  </a:lnTo>
                  <a:lnTo>
                    <a:pt x="303" y="112"/>
                  </a:lnTo>
                  <a:lnTo>
                    <a:pt x="298" y="118"/>
                  </a:lnTo>
                  <a:lnTo>
                    <a:pt x="294" y="127"/>
                  </a:lnTo>
                  <a:lnTo>
                    <a:pt x="291" y="136"/>
                  </a:lnTo>
                  <a:lnTo>
                    <a:pt x="260" y="131"/>
                  </a:lnTo>
                  <a:lnTo>
                    <a:pt x="261" y="121"/>
                  </a:lnTo>
                  <a:lnTo>
                    <a:pt x="265" y="112"/>
                  </a:lnTo>
                  <a:lnTo>
                    <a:pt x="268" y="105"/>
                  </a:lnTo>
                  <a:lnTo>
                    <a:pt x="274" y="98"/>
                  </a:lnTo>
                  <a:lnTo>
                    <a:pt x="280" y="92"/>
                  </a:lnTo>
                  <a:lnTo>
                    <a:pt x="286" y="87"/>
                  </a:lnTo>
                  <a:lnTo>
                    <a:pt x="294" y="82"/>
                  </a:lnTo>
                  <a:lnTo>
                    <a:pt x="303" y="79"/>
                  </a:lnTo>
                  <a:lnTo>
                    <a:pt x="313" y="75"/>
                  </a:lnTo>
                  <a:lnTo>
                    <a:pt x="323" y="74"/>
                  </a:lnTo>
                  <a:lnTo>
                    <a:pt x="335" y="72"/>
                  </a:lnTo>
                  <a:lnTo>
                    <a:pt x="348" y="72"/>
                  </a:lnTo>
                  <a:lnTo>
                    <a:pt x="359" y="72"/>
                  </a:lnTo>
                  <a:lnTo>
                    <a:pt x="369" y="74"/>
                  </a:lnTo>
                  <a:lnTo>
                    <a:pt x="379" y="75"/>
                  </a:lnTo>
                  <a:lnTo>
                    <a:pt x="388" y="78"/>
                  </a:lnTo>
                  <a:lnTo>
                    <a:pt x="395" y="81"/>
                  </a:lnTo>
                  <a:lnTo>
                    <a:pt x="401" y="84"/>
                  </a:lnTo>
                  <a:lnTo>
                    <a:pt x="407" y="88"/>
                  </a:lnTo>
                  <a:lnTo>
                    <a:pt x="411" y="92"/>
                  </a:lnTo>
                  <a:lnTo>
                    <a:pt x="414" y="97"/>
                  </a:lnTo>
                  <a:lnTo>
                    <a:pt x="417" y="102"/>
                  </a:lnTo>
                  <a:lnTo>
                    <a:pt x="418" y="108"/>
                  </a:lnTo>
                  <a:lnTo>
                    <a:pt x="421" y="115"/>
                  </a:lnTo>
                  <a:lnTo>
                    <a:pt x="422" y="127"/>
                  </a:lnTo>
                  <a:lnTo>
                    <a:pt x="422" y="146"/>
                  </a:lnTo>
                  <a:lnTo>
                    <a:pt x="422" y="189"/>
                  </a:lnTo>
                  <a:lnTo>
                    <a:pt x="422" y="209"/>
                  </a:lnTo>
                  <a:lnTo>
                    <a:pt x="422" y="226"/>
                  </a:lnTo>
                  <a:lnTo>
                    <a:pt x="424" y="238"/>
                  </a:lnTo>
                  <a:lnTo>
                    <a:pt x="424" y="246"/>
                  </a:lnTo>
                  <a:lnTo>
                    <a:pt x="427" y="258"/>
                  </a:lnTo>
                  <a:lnTo>
                    <a:pt x="433" y="269"/>
                  </a:lnTo>
                  <a:lnTo>
                    <a:pt x="398" y="269"/>
                  </a:lnTo>
                  <a:lnTo>
                    <a:pt x="394" y="259"/>
                  </a:lnTo>
                  <a:lnTo>
                    <a:pt x="392" y="246"/>
                  </a:lnTo>
                  <a:close/>
                  <a:moveTo>
                    <a:pt x="389" y="173"/>
                  </a:moveTo>
                  <a:lnTo>
                    <a:pt x="379" y="176"/>
                  </a:lnTo>
                  <a:lnTo>
                    <a:pt x="366" y="180"/>
                  </a:lnTo>
                  <a:lnTo>
                    <a:pt x="352" y="183"/>
                  </a:lnTo>
                  <a:lnTo>
                    <a:pt x="335" y="184"/>
                  </a:lnTo>
                  <a:lnTo>
                    <a:pt x="317" y="189"/>
                  </a:lnTo>
                  <a:lnTo>
                    <a:pt x="306" y="192"/>
                  </a:lnTo>
                  <a:lnTo>
                    <a:pt x="298" y="196"/>
                  </a:lnTo>
                  <a:lnTo>
                    <a:pt x="293" y="202"/>
                  </a:lnTo>
                  <a:lnTo>
                    <a:pt x="290" y="209"/>
                  </a:lnTo>
                  <a:lnTo>
                    <a:pt x="288" y="218"/>
                  </a:lnTo>
                  <a:lnTo>
                    <a:pt x="290" y="223"/>
                  </a:lnTo>
                  <a:lnTo>
                    <a:pt x="291" y="229"/>
                  </a:lnTo>
                  <a:lnTo>
                    <a:pt x="294" y="235"/>
                  </a:lnTo>
                  <a:lnTo>
                    <a:pt x="298" y="239"/>
                  </a:lnTo>
                  <a:lnTo>
                    <a:pt x="304" y="244"/>
                  </a:lnTo>
                  <a:lnTo>
                    <a:pt x="311" y="246"/>
                  </a:lnTo>
                  <a:lnTo>
                    <a:pt x="319" y="248"/>
                  </a:lnTo>
                  <a:lnTo>
                    <a:pt x="327" y="248"/>
                  </a:lnTo>
                  <a:lnTo>
                    <a:pt x="337" y="248"/>
                  </a:lnTo>
                  <a:lnTo>
                    <a:pt x="346" y="246"/>
                  </a:lnTo>
                  <a:lnTo>
                    <a:pt x="353" y="244"/>
                  </a:lnTo>
                  <a:lnTo>
                    <a:pt x="362" y="241"/>
                  </a:lnTo>
                  <a:lnTo>
                    <a:pt x="369" y="235"/>
                  </a:lnTo>
                  <a:lnTo>
                    <a:pt x="375" y="231"/>
                  </a:lnTo>
                  <a:lnTo>
                    <a:pt x="379" y="225"/>
                  </a:lnTo>
                  <a:lnTo>
                    <a:pt x="384" y="218"/>
                  </a:lnTo>
                  <a:lnTo>
                    <a:pt x="385" y="212"/>
                  </a:lnTo>
                  <a:lnTo>
                    <a:pt x="388" y="203"/>
                  </a:lnTo>
                  <a:lnTo>
                    <a:pt x="388" y="195"/>
                  </a:lnTo>
                  <a:lnTo>
                    <a:pt x="389" y="184"/>
                  </a:lnTo>
                  <a:lnTo>
                    <a:pt x="389" y="173"/>
                  </a:lnTo>
                  <a:close/>
                  <a:moveTo>
                    <a:pt x="320" y="52"/>
                  </a:moveTo>
                  <a:lnTo>
                    <a:pt x="343" y="0"/>
                  </a:lnTo>
                  <a:lnTo>
                    <a:pt x="386" y="0"/>
                  </a:lnTo>
                  <a:lnTo>
                    <a:pt x="348" y="52"/>
                  </a:lnTo>
                  <a:lnTo>
                    <a:pt x="320" y="52"/>
                  </a:lnTo>
                  <a:close/>
                  <a:moveTo>
                    <a:pt x="461" y="269"/>
                  </a:moveTo>
                  <a:lnTo>
                    <a:pt x="461" y="77"/>
                  </a:lnTo>
                  <a:lnTo>
                    <a:pt x="490" y="77"/>
                  </a:lnTo>
                  <a:lnTo>
                    <a:pt x="490" y="105"/>
                  </a:lnTo>
                  <a:lnTo>
                    <a:pt x="496" y="97"/>
                  </a:lnTo>
                  <a:lnTo>
                    <a:pt x="502" y="88"/>
                  </a:lnTo>
                  <a:lnTo>
                    <a:pt x="506" y="82"/>
                  </a:lnTo>
                  <a:lnTo>
                    <a:pt x="512" y="78"/>
                  </a:lnTo>
                  <a:lnTo>
                    <a:pt x="516" y="75"/>
                  </a:lnTo>
                  <a:lnTo>
                    <a:pt x="522" y="74"/>
                  </a:lnTo>
                  <a:lnTo>
                    <a:pt x="528" y="72"/>
                  </a:lnTo>
                  <a:lnTo>
                    <a:pt x="532" y="72"/>
                  </a:lnTo>
                  <a:lnTo>
                    <a:pt x="541" y="72"/>
                  </a:lnTo>
                  <a:lnTo>
                    <a:pt x="549" y="75"/>
                  </a:lnTo>
                  <a:lnTo>
                    <a:pt x="558" y="78"/>
                  </a:lnTo>
                  <a:lnTo>
                    <a:pt x="567" y="82"/>
                  </a:lnTo>
                  <a:lnTo>
                    <a:pt x="555" y="112"/>
                  </a:lnTo>
                  <a:lnTo>
                    <a:pt x="549" y="110"/>
                  </a:lnTo>
                  <a:lnTo>
                    <a:pt x="542" y="108"/>
                  </a:lnTo>
                  <a:lnTo>
                    <a:pt x="536" y="107"/>
                  </a:lnTo>
                  <a:lnTo>
                    <a:pt x="531" y="105"/>
                  </a:lnTo>
                  <a:lnTo>
                    <a:pt x="526" y="107"/>
                  </a:lnTo>
                  <a:lnTo>
                    <a:pt x="521" y="108"/>
                  </a:lnTo>
                  <a:lnTo>
                    <a:pt x="516" y="110"/>
                  </a:lnTo>
                  <a:lnTo>
                    <a:pt x="512" y="112"/>
                  </a:lnTo>
                  <a:lnTo>
                    <a:pt x="508" y="115"/>
                  </a:lnTo>
                  <a:lnTo>
                    <a:pt x="505" y="120"/>
                  </a:lnTo>
                  <a:lnTo>
                    <a:pt x="502" y="125"/>
                  </a:lnTo>
                  <a:lnTo>
                    <a:pt x="499" y="130"/>
                  </a:lnTo>
                  <a:lnTo>
                    <a:pt x="497" y="140"/>
                  </a:lnTo>
                  <a:lnTo>
                    <a:pt x="496" y="148"/>
                  </a:lnTo>
                  <a:lnTo>
                    <a:pt x="495" y="159"/>
                  </a:lnTo>
                  <a:lnTo>
                    <a:pt x="495" y="169"/>
                  </a:lnTo>
                  <a:lnTo>
                    <a:pt x="495" y="269"/>
                  </a:lnTo>
                  <a:lnTo>
                    <a:pt x="461" y="269"/>
                  </a:lnTo>
                  <a:close/>
                  <a:moveTo>
                    <a:pt x="562" y="173"/>
                  </a:moveTo>
                  <a:lnTo>
                    <a:pt x="562" y="160"/>
                  </a:lnTo>
                  <a:lnTo>
                    <a:pt x="564" y="148"/>
                  </a:lnTo>
                  <a:lnTo>
                    <a:pt x="567" y="137"/>
                  </a:lnTo>
                  <a:lnTo>
                    <a:pt x="570" y="127"/>
                  </a:lnTo>
                  <a:lnTo>
                    <a:pt x="574" y="117"/>
                  </a:lnTo>
                  <a:lnTo>
                    <a:pt x="580" y="108"/>
                  </a:lnTo>
                  <a:lnTo>
                    <a:pt x="585" y="100"/>
                  </a:lnTo>
                  <a:lnTo>
                    <a:pt x="593" y="94"/>
                  </a:lnTo>
                  <a:lnTo>
                    <a:pt x="598" y="88"/>
                  </a:lnTo>
                  <a:lnTo>
                    <a:pt x="606" y="84"/>
                  </a:lnTo>
                  <a:lnTo>
                    <a:pt x="613" y="81"/>
                  </a:lnTo>
                  <a:lnTo>
                    <a:pt x="620" y="77"/>
                  </a:lnTo>
                  <a:lnTo>
                    <a:pt x="636" y="74"/>
                  </a:lnTo>
                  <a:lnTo>
                    <a:pt x="653" y="72"/>
                  </a:lnTo>
                  <a:lnTo>
                    <a:pt x="663" y="72"/>
                  </a:lnTo>
                  <a:lnTo>
                    <a:pt x="672" y="74"/>
                  </a:lnTo>
                  <a:lnTo>
                    <a:pt x="682" y="75"/>
                  </a:lnTo>
                  <a:lnTo>
                    <a:pt x="689" y="78"/>
                  </a:lnTo>
                  <a:lnTo>
                    <a:pt x="698" y="82"/>
                  </a:lnTo>
                  <a:lnTo>
                    <a:pt x="705" y="87"/>
                  </a:lnTo>
                  <a:lnTo>
                    <a:pt x="712" y="92"/>
                  </a:lnTo>
                  <a:lnTo>
                    <a:pt x="719" y="98"/>
                  </a:lnTo>
                  <a:lnTo>
                    <a:pt x="725" y="105"/>
                  </a:lnTo>
                  <a:lnTo>
                    <a:pt x="730" y="112"/>
                  </a:lnTo>
                  <a:lnTo>
                    <a:pt x="734" y="120"/>
                  </a:lnTo>
                  <a:lnTo>
                    <a:pt x="738" y="130"/>
                  </a:lnTo>
                  <a:lnTo>
                    <a:pt x="741" y="138"/>
                  </a:lnTo>
                  <a:lnTo>
                    <a:pt x="743" y="148"/>
                  </a:lnTo>
                  <a:lnTo>
                    <a:pt x="744" y="159"/>
                  </a:lnTo>
                  <a:lnTo>
                    <a:pt x="744" y="170"/>
                  </a:lnTo>
                  <a:lnTo>
                    <a:pt x="744" y="187"/>
                  </a:lnTo>
                  <a:lnTo>
                    <a:pt x="741" y="203"/>
                  </a:lnTo>
                  <a:lnTo>
                    <a:pt x="738" y="218"/>
                  </a:lnTo>
                  <a:lnTo>
                    <a:pt x="732" y="229"/>
                  </a:lnTo>
                  <a:lnTo>
                    <a:pt x="727" y="239"/>
                  </a:lnTo>
                  <a:lnTo>
                    <a:pt x="719" y="248"/>
                  </a:lnTo>
                  <a:lnTo>
                    <a:pt x="711" y="255"/>
                  </a:lnTo>
                  <a:lnTo>
                    <a:pt x="701" y="262"/>
                  </a:lnTo>
                  <a:lnTo>
                    <a:pt x="689" y="268"/>
                  </a:lnTo>
                  <a:lnTo>
                    <a:pt x="678" y="271"/>
                  </a:lnTo>
                  <a:lnTo>
                    <a:pt x="666" y="274"/>
                  </a:lnTo>
                  <a:lnTo>
                    <a:pt x="653" y="274"/>
                  </a:lnTo>
                  <a:lnTo>
                    <a:pt x="643" y="274"/>
                  </a:lnTo>
                  <a:lnTo>
                    <a:pt x="634" y="272"/>
                  </a:lnTo>
                  <a:lnTo>
                    <a:pt x="624" y="271"/>
                  </a:lnTo>
                  <a:lnTo>
                    <a:pt x="617" y="268"/>
                  </a:lnTo>
                  <a:lnTo>
                    <a:pt x="608" y="264"/>
                  </a:lnTo>
                  <a:lnTo>
                    <a:pt x="601" y="259"/>
                  </a:lnTo>
                  <a:lnTo>
                    <a:pt x="594" y="254"/>
                  </a:lnTo>
                  <a:lnTo>
                    <a:pt x="587" y="248"/>
                  </a:lnTo>
                  <a:lnTo>
                    <a:pt x="581" y="241"/>
                  </a:lnTo>
                  <a:lnTo>
                    <a:pt x="577" y="233"/>
                  </a:lnTo>
                  <a:lnTo>
                    <a:pt x="572" y="225"/>
                  </a:lnTo>
                  <a:lnTo>
                    <a:pt x="568" y="216"/>
                  </a:lnTo>
                  <a:lnTo>
                    <a:pt x="565" y="206"/>
                  </a:lnTo>
                  <a:lnTo>
                    <a:pt x="564" y="196"/>
                  </a:lnTo>
                  <a:lnTo>
                    <a:pt x="562" y="184"/>
                  </a:lnTo>
                  <a:lnTo>
                    <a:pt x="562" y="173"/>
                  </a:lnTo>
                  <a:close/>
                  <a:moveTo>
                    <a:pt x="595" y="173"/>
                  </a:moveTo>
                  <a:lnTo>
                    <a:pt x="597" y="190"/>
                  </a:lnTo>
                  <a:lnTo>
                    <a:pt x="600" y="206"/>
                  </a:lnTo>
                  <a:lnTo>
                    <a:pt x="603" y="212"/>
                  </a:lnTo>
                  <a:lnTo>
                    <a:pt x="606" y="218"/>
                  </a:lnTo>
                  <a:lnTo>
                    <a:pt x="608" y="223"/>
                  </a:lnTo>
                  <a:lnTo>
                    <a:pt x="613" y="229"/>
                  </a:lnTo>
                  <a:lnTo>
                    <a:pt x="621" y="236"/>
                  </a:lnTo>
                  <a:lnTo>
                    <a:pt x="630" y="242"/>
                  </a:lnTo>
                  <a:lnTo>
                    <a:pt x="642" y="246"/>
                  </a:lnTo>
                  <a:lnTo>
                    <a:pt x="653" y="248"/>
                  </a:lnTo>
                  <a:lnTo>
                    <a:pt x="665" y="246"/>
                  </a:lnTo>
                  <a:lnTo>
                    <a:pt x="676" y="242"/>
                  </a:lnTo>
                  <a:lnTo>
                    <a:pt x="685" y="236"/>
                  </a:lnTo>
                  <a:lnTo>
                    <a:pt x="694" y="229"/>
                  </a:lnTo>
                  <a:lnTo>
                    <a:pt x="698" y="223"/>
                  </a:lnTo>
                  <a:lnTo>
                    <a:pt x="701" y="218"/>
                  </a:lnTo>
                  <a:lnTo>
                    <a:pt x="704" y="212"/>
                  </a:lnTo>
                  <a:lnTo>
                    <a:pt x="706" y="205"/>
                  </a:lnTo>
                  <a:lnTo>
                    <a:pt x="709" y="190"/>
                  </a:lnTo>
                  <a:lnTo>
                    <a:pt x="711" y="172"/>
                  </a:lnTo>
                  <a:lnTo>
                    <a:pt x="709" y="156"/>
                  </a:lnTo>
                  <a:lnTo>
                    <a:pt x="706" y="140"/>
                  </a:lnTo>
                  <a:lnTo>
                    <a:pt x="701" y="128"/>
                  </a:lnTo>
                  <a:lnTo>
                    <a:pt x="694" y="118"/>
                  </a:lnTo>
                  <a:lnTo>
                    <a:pt x="685" y="110"/>
                  </a:lnTo>
                  <a:lnTo>
                    <a:pt x="676" y="104"/>
                  </a:lnTo>
                  <a:lnTo>
                    <a:pt x="665" y="101"/>
                  </a:lnTo>
                  <a:lnTo>
                    <a:pt x="653" y="100"/>
                  </a:lnTo>
                  <a:lnTo>
                    <a:pt x="642" y="101"/>
                  </a:lnTo>
                  <a:lnTo>
                    <a:pt x="630" y="104"/>
                  </a:lnTo>
                  <a:lnTo>
                    <a:pt x="621" y="110"/>
                  </a:lnTo>
                  <a:lnTo>
                    <a:pt x="613" y="117"/>
                  </a:lnTo>
                  <a:lnTo>
                    <a:pt x="608" y="123"/>
                  </a:lnTo>
                  <a:lnTo>
                    <a:pt x="606" y="128"/>
                  </a:lnTo>
                  <a:lnTo>
                    <a:pt x="603" y="134"/>
                  </a:lnTo>
                  <a:lnTo>
                    <a:pt x="600" y="141"/>
                  </a:lnTo>
                  <a:lnTo>
                    <a:pt x="597" y="156"/>
                  </a:lnTo>
                  <a:lnTo>
                    <a:pt x="595" y="173"/>
                  </a:lnTo>
                  <a:close/>
                  <a:moveTo>
                    <a:pt x="897" y="269"/>
                  </a:moveTo>
                  <a:lnTo>
                    <a:pt x="897" y="245"/>
                  </a:lnTo>
                  <a:lnTo>
                    <a:pt x="892" y="252"/>
                  </a:lnTo>
                  <a:lnTo>
                    <a:pt x="887" y="258"/>
                  </a:lnTo>
                  <a:lnTo>
                    <a:pt x="881" y="262"/>
                  </a:lnTo>
                  <a:lnTo>
                    <a:pt x="874" y="267"/>
                  </a:lnTo>
                  <a:lnTo>
                    <a:pt x="867" y="269"/>
                  </a:lnTo>
                  <a:lnTo>
                    <a:pt x="859" y="272"/>
                  </a:lnTo>
                  <a:lnTo>
                    <a:pt x="851" y="274"/>
                  </a:lnTo>
                  <a:lnTo>
                    <a:pt x="842" y="274"/>
                  </a:lnTo>
                  <a:lnTo>
                    <a:pt x="830" y="274"/>
                  </a:lnTo>
                  <a:lnTo>
                    <a:pt x="820" y="271"/>
                  </a:lnTo>
                  <a:lnTo>
                    <a:pt x="810" y="267"/>
                  </a:lnTo>
                  <a:lnTo>
                    <a:pt x="800" y="261"/>
                  </a:lnTo>
                  <a:lnTo>
                    <a:pt x="790" y="255"/>
                  </a:lnTo>
                  <a:lnTo>
                    <a:pt x="783" y="246"/>
                  </a:lnTo>
                  <a:lnTo>
                    <a:pt x="776" y="236"/>
                  </a:lnTo>
                  <a:lnTo>
                    <a:pt x="770" y="226"/>
                  </a:lnTo>
                  <a:lnTo>
                    <a:pt x="766" y="213"/>
                  </a:lnTo>
                  <a:lnTo>
                    <a:pt x="761" y="202"/>
                  </a:lnTo>
                  <a:lnTo>
                    <a:pt x="760" y="187"/>
                  </a:lnTo>
                  <a:lnTo>
                    <a:pt x="758" y="173"/>
                  </a:lnTo>
                  <a:lnTo>
                    <a:pt x="760" y="159"/>
                  </a:lnTo>
                  <a:lnTo>
                    <a:pt x="761" y="146"/>
                  </a:lnTo>
                  <a:lnTo>
                    <a:pt x="764" y="133"/>
                  </a:lnTo>
                  <a:lnTo>
                    <a:pt x="768" y="121"/>
                  </a:lnTo>
                  <a:lnTo>
                    <a:pt x="774" y="110"/>
                  </a:lnTo>
                  <a:lnTo>
                    <a:pt x="781" y="100"/>
                  </a:lnTo>
                  <a:lnTo>
                    <a:pt x="789" y="91"/>
                  </a:lnTo>
                  <a:lnTo>
                    <a:pt x="797" y="84"/>
                  </a:lnTo>
                  <a:lnTo>
                    <a:pt x="807" y="79"/>
                  </a:lnTo>
                  <a:lnTo>
                    <a:pt x="819" y="75"/>
                  </a:lnTo>
                  <a:lnTo>
                    <a:pt x="829" y="72"/>
                  </a:lnTo>
                  <a:lnTo>
                    <a:pt x="841" y="72"/>
                  </a:lnTo>
                  <a:lnTo>
                    <a:pt x="849" y="72"/>
                  </a:lnTo>
                  <a:lnTo>
                    <a:pt x="858" y="74"/>
                  </a:lnTo>
                  <a:lnTo>
                    <a:pt x="865" y="77"/>
                  </a:lnTo>
                  <a:lnTo>
                    <a:pt x="872" y="79"/>
                  </a:lnTo>
                  <a:lnTo>
                    <a:pt x="879" y="84"/>
                  </a:lnTo>
                  <a:lnTo>
                    <a:pt x="885" y="88"/>
                  </a:lnTo>
                  <a:lnTo>
                    <a:pt x="890" y="92"/>
                  </a:lnTo>
                  <a:lnTo>
                    <a:pt x="894" y="98"/>
                  </a:lnTo>
                  <a:lnTo>
                    <a:pt x="894" y="2"/>
                  </a:lnTo>
                  <a:lnTo>
                    <a:pt x="927" y="2"/>
                  </a:lnTo>
                  <a:lnTo>
                    <a:pt x="927" y="269"/>
                  </a:lnTo>
                  <a:lnTo>
                    <a:pt x="897" y="269"/>
                  </a:lnTo>
                  <a:close/>
                  <a:moveTo>
                    <a:pt x="793" y="173"/>
                  </a:moveTo>
                  <a:lnTo>
                    <a:pt x="793" y="190"/>
                  </a:lnTo>
                  <a:lnTo>
                    <a:pt x="797" y="206"/>
                  </a:lnTo>
                  <a:lnTo>
                    <a:pt x="802" y="219"/>
                  </a:lnTo>
                  <a:lnTo>
                    <a:pt x="809" y="229"/>
                  </a:lnTo>
                  <a:lnTo>
                    <a:pt x="816" y="236"/>
                  </a:lnTo>
                  <a:lnTo>
                    <a:pt x="826" y="242"/>
                  </a:lnTo>
                  <a:lnTo>
                    <a:pt x="835" y="246"/>
                  </a:lnTo>
                  <a:lnTo>
                    <a:pt x="846" y="248"/>
                  </a:lnTo>
                  <a:lnTo>
                    <a:pt x="856" y="246"/>
                  </a:lnTo>
                  <a:lnTo>
                    <a:pt x="865" y="244"/>
                  </a:lnTo>
                  <a:lnTo>
                    <a:pt x="875" y="238"/>
                  </a:lnTo>
                  <a:lnTo>
                    <a:pt x="882" y="229"/>
                  </a:lnTo>
                  <a:lnTo>
                    <a:pt x="890" y="219"/>
                  </a:lnTo>
                  <a:lnTo>
                    <a:pt x="894" y="208"/>
                  </a:lnTo>
                  <a:lnTo>
                    <a:pt x="897" y="193"/>
                  </a:lnTo>
                  <a:lnTo>
                    <a:pt x="898" y="176"/>
                  </a:lnTo>
                  <a:lnTo>
                    <a:pt x="897" y="157"/>
                  </a:lnTo>
                  <a:lnTo>
                    <a:pt x="894" y="141"/>
                  </a:lnTo>
                  <a:lnTo>
                    <a:pt x="891" y="134"/>
                  </a:lnTo>
                  <a:lnTo>
                    <a:pt x="890" y="128"/>
                  </a:lnTo>
                  <a:lnTo>
                    <a:pt x="885" y="123"/>
                  </a:lnTo>
                  <a:lnTo>
                    <a:pt x="882" y="118"/>
                  </a:lnTo>
                  <a:lnTo>
                    <a:pt x="874" y="110"/>
                  </a:lnTo>
                  <a:lnTo>
                    <a:pt x="865" y="104"/>
                  </a:lnTo>
                  <a:lnTo>
                    <a:pt x="855" y="101"/>
                  </a:lnTo>
                  <a:lnTo>
                    <a:pt x="845" y="100"/>
                  </a:lnTo>
                  <a:lnTo>
                    <a:pt x="833" y="100"/>
                  </a:lnTo>
                  <a:lnTo>
                    <a:pt x="825" y="104"/>
                  </a:lnTo>
                  <a:lnTo>
                    <a:pt x="815" y="110"/>
                  </a:lnTo>
                  <a:lnTo>
                    <a:pt x="807" y="117"/>
                  </a:lnTo>
                  <a:lnTo>
                    <a:pt x="802" y="127"/>
                  </a:lnTo>
                  <a:lnTo>
                    <a:pt x="796" y="140"/>
                  </a:lnTo>
                  <a:lnTo>
                    <a:pt x="793" y="156"/>
                  </a:lnTo>
                  <a:lnTo>
                    <a:pt x="793" y="173"/>
                  </a:lnTo>
                  <a:close/>
                  <a:moveTo>
                    <a:pt x="969" y="269"/>
                  </a:moveTo>
                  <a:lnTo>
                    <a:pt x="969" y="77"/>
                  </a:lnTo>
                  <a:lnTo>
                    <a:pt x="998" y="77"/>
                  </a:lnTo>
                  <a:lnTo>
                    <a:pt x="998" y="104"/>
                  </a:lnTo>
                  <a:lnTo>
                    <a:pt x="1003" y="97"/>
                  </a:lnTo>
                  <a:lnTo>
                    <a:pt x="1009" y="89"/>
                  </a:lnTo>
                  <a:lnTo>
                    <a:pt x="1016" y="84"/>
                  </a:lnTo>
                  <a:lnTo>
                    <a:pt x="1024" y="79"/>
                  </a:lnTo>
                  <a:lnTo>
                    <a:pt x="1032" y="77"/>
                  </a:lnTo>
                  <a:lnTo>
                    <a:pt x="1041" y="74"/>
                  </a:lnTo>
                  <a:lnTo>
                    <a:pt x="1050" y="72"/>
                  </a:lnTo>
                  <a:lnTo>
                    <a:pt x="1060" y="72"/>
                  </a:lnTo>
                  <a:lnTo>
                    <a:pt x="1068" y="72"/>
                  </a:lnTo>
                  <a:lnTo>
                    <a:pt x="1077" y="74"/>
                  </a:lnTo>
                  <a:lnTo>
                    <a:pt x="1084" y="75"/>
                  </a:lnTo>
                  <a:lnTo>
                    <a:pt x="1091" y="78"/>
                  </a:lnTo>
                  <a:lnTo>
                    <a:pt x="1099" y="81"/>
                  </a:lnTo>
                  <a:lnTo>
                    <a:pt x="1104" y="85"/>
                  </a:lnTo>
                  <a:lnTo>
                    <a:pt x="1110" y="89"/>
                  </a:lnTo>
                  <a:lnTo>
                    <a:pt x="1113" y="95"/>
                  </a:lnTo>
                  <a:lnTo>
                    <a:pt x="1120" y="105"/>
                  </a:lnTo>
                  <a:lnTo>
                    <a:pt x="1125" y="118"/>
                  </a:lnTo>
                  <a:lnTo>
                    <a:pt x="1126" y="131"/>
                  </a:lnTo>
                  <a:lnTo>
                    <a:pt x="1126" y="151"/>
                  </a:lnTo>
                  <a:lnTo>
                    <a:pt x="1126" y="269"/>
                  </a:lnTo>
                  <a:lnTo>
                    <a:pt x="1093" y="269"/>
                  </a:lnTo>
                  <a:lnTo>
                    <a:pt x="1093" y="153"/>
                  </a:lnTo>
                  <a:lnTo>
                    <a:pt x="1091" y="134"/>
                  </a:lnTo>
                  <a:lnTo>
                    <a:pt x="1089" y="123"/>
                  </a:lnTo>
                  <a:lnTo>
                    <a:pt x="1087" y="117"/>
                  </a:lnTo>
                  <a:lnTo>
                    <a:pt x="1084" y="112"/>
                  </a:lnTo>
                  <a:lnTo>
                    <a:pt x="1080" y="110"/>
                  </a:lnTo>
                  <a:lnTo>
                    <a:pt x="1076" y="107"/>
                  </a:lnTo>
                  <a:lnTo>
                    <a:pt x="1070" y="104"/>
                  </a:lnTo>
                  <a:lnTo>
                    <a:pt x="1065" y="102"/>
                  </a:lnTo>
                  <a:lnTo>
                    <a:pt x="1058" y="101"/>
                  </a:lnTo>
                  <a:lnTo>
                    <a:pt x="1053" y="100"/>
                  </a:lnTo>
                  <a:lnTo>
                    <a:pt x="1042" y="101"/>
                  </a:lnTo>
                  <a:lnTo>
                    <a:pt x="1032" y="104"/>
                  </a:lnTo>
                  <a:lnTo>
                    <a:pt x="1024" y="108"/>
                  </a:lnTo>
                  <a:lnTo>
                    <a:pt x="1016" y="114"/>
                  </a:lnTo>
                  <a:lnTo>
                    <a:pt x="1012" y="117"/>
                  </a:lnTo>
                  <a:lnTo>
                    <a:pt x="1009" y="121"/>
                  </a:lnTo>
                  <a:lnTo>
                    <a:pt x="1006" y="127"/>
                  </a:lnTo>
                  <a:lnTo>
                    <a:pt x="1005" y="133"/>
                  </a:lnTo>
                  <a:lnTo>
                    <a:pt x="1002" y="147"/>
                  </a:lnTo>
                  <a:lnTo>
                    <a:pt x="1001" y="164"/>
                  </a:lnTo>
                  <a:lnTo>
                    <a:pt x="1001" y="269"/>
                  </a:lnTo>
                  <a:lnTo>
                    <a:pt x="969" y="269"/>
                  </a:lnTo>
                  <a:close/>
                  <a:moveTo>
                    <a:pt x="1176" y="269"/>
                  </a:moveTo>
                  <a:lnTo>
                    <a:pt x="1176" y="77"/>
                  </a:lnTo>
                  <a:lnTo>
                    <a:pt x="1210" y="77"/>
                  </a:lnTo>
                  <a:lnTo>
                    <a:pt x="1210" y="269"/>
                  </a:lnTo>
                  <a:lnTo>
                    <a:pt x="1176" y="269"/>
                  </a:lnTo>
                  <a:close/>
                  <a:moveTo>
                    <a:pt x="1166" y="52"/>
                  </a:moveTo>
                  <a:lnTo>
                    <a:pt x="1189" y="0"/>
                  </a:lnTo>
                  <a:lnTo>
                    <a:pt x="1233" y="0"/>
                  </a:lnTo>
                  <a:lnTo>
                    <a:pt x="1192" y="52"/>
                  </a:lnTo>
                  <a:lnTo>
                    <a:pt x="1166" y="52"/>
                  </a:lnTo>
                  <a:close/>
                  <a:moveTo>
                    <a:pt x="1352" y="344"/>
                  </a:moveTo>
                  <a:lnTo>
                    <a:pt x="1352" y="77"/>
                  </a:lnTo>
                  <a:lnTo>
                    <a:pt x="1383" y="77"/>
                  </a:lnTo>
                  <a:lnTo>
                    <a:pt x="1383" y="101"/>
                  </a:lnTo>
                  <a:lnTo>
                    <a:pt x="1387" y="95"/>
                  </a:lnTo>
                  <a:lnTo>
                    <a:pt x="1393" y="88"/>
                  </a:lnTo>
                  <a:lnTo>
                    <a:pt x="1400" y="84"/>
                  </a:lnTo>
                  <a:lnTo>
                    <a:pt x="1406" y="79"/>
                  </a:lnTo>
                  <a:lnTo>
                    <a:pt x="1413" y="77"/>
                  </a:lnTo>
                  <a:lnTo>
                    <a:pt x="1422" y="74"/>
                  </a:lnTo>
                  <a:lnTo>
                    <a:pt x="1429" y="72"/>
                  </a:lnTo>
                  <a:lnTo>
                    <a:pt x="1439" y="72"/>
                  </a:lnTo>
                  <a:lnTo>
                    <a:pt x="1450" y="72"/>
                  </a:lnTo>
                  <a:lnTo>
                    <a:pt x="1462" y="75"/>
                  </a:lnTo>
                  <a:lnTo>
                    <a:pt x="1472" y="79"/>
                  </a:lnTo>
                  <a:lnTo>
                    <a:pt x="1482" y="85"/>
                  </a:lnTo>
                  <a:lnTo>
                    <a:pt x="1491" y="92"/>
                  </a:lnTo>
                  <a:lnTo>
                    <a:pt x="1499" y="100"/>
                  </a:lnTo>
                  <a:lnTo>
                    <a:pt x="1505" y="110"/>
                  </a:lnTo>
                  <a:lnTo>
                    <a:pt x="1511" y="121"/>
                  </a:lnTo>
                  <a:lnTo>
                    <a:pt x="1515" y="133"/>
                  </a:lnTo>
                  <a:lnTo>
                    <a:pt x="1518" y="146"/>
                  </a:lnTo>
                  <a:lnTo>
                    <a:pt x="1520" y="159"/>
                  </a:lnTo>
                  <a:lnTo>
                    <a:pt x="1521" y="172"/>
                  </a:lnTo>
                  <a:lnTo>
                    <a:pt x="1520" y="186"/>
                  </a:lnTo>
                  <a:lnTo>
                    <a:pt x="1518" y="200"/>
                  </a:lnTo>
                  <a:lnTo>
                    <a:pt x="1515" y="213"/>
                  </a:lnTo>
                  <a:lnTo>
                    <a:pt x="1510" y="225"/>
                  </a:lnTo>
                  <a:lnTo>
                    <a:pt x="1504" y="236"/>
                  </a:lnTo>
                  <a:lnTo>
                    <a:pt x="1497" y="246"/>
                  </a:lnTo>
                  <a:lnTo>
                    <a:pt x="1488" y="255"/>
                  </a:lnTo>
                  <a:lnTo>
                    <a:pt x="1479" y="261"/>
                  </a:lnTo>
                  <a:lnTo>
                    <a:pt x="1469" y="267"/>
                  </a:lnTo>
                  <a:lnTo>
                    <a:pt x="1458" y="271"/>
                  </a:lnTo>
                  <a:lnTo>
                    <a:pt x="1448" y="274"/>
                  </a:lnTo>
                  <a:lnTo>
                    <a:pt x="1436" y="274"/>
                  </a:lnTo>
                  <a:lnTo>
                    <a:pt x="1429" y="274"/>
                  </a:lnTo>
                  <a:lnTo>
                    <a:pt x="1420" y="272"/>
                  </a:lnTo>
                  <a:lnTo>
                    <a:pt x="1413" y="271"/>
                  </a:lnTo>
                  <a:lnTo>
                    <a:pt x="1407" y="267"/>
                  </a:lnTo>
                  <a:lnTo>
                    <a:pt x="1400" y="264"/>
                  </a:lnTo>
                  <a:lnTo>
                    <a:pt x="1394" y="259"/>
                  </a:lnTo>
                  <a:lnTo>
                    <a:pt x="1390" y="255"/>
                  </a:lnTo>
                  <a:lnTo>
                    <a:pt x="1386" y="249"/>
                  </a:lnTo>
                  <a:lnTo>
                    <a:pt x="1386" y="344"/>
                  </a:lnTo>
                  <a:lnTo>
                    <a:pt x="1352" y="344"/>
                  </a:lnTo>
                  <a:close/>
                  <a:moveTo>
                    <a:pt x="1383" y="174"/>
                  </a:moveTo>
                  <a:lnTo>
                    <a:pt x="1383" y="192"/>
                  </a:lnTo>
                  <a:lnTo>
                    <a:pt x="1386" y="206"/>
                  </a:lnTo>
                  <a:lnTo>
                    <a:pt x="1391" y="219"/>
                  </a:lnTo>
                  <a:lnTo>
                    <a:pt x="1397" y="229"/>
                  </a:lnTo>
                  <a:lnTo>
                    <a:pt x="1406" y="238"/>
                  </a:lnTo>
                  <a:lnTo>
                    <a:pt x="1414" y="242"/>
                  </a:lnTo>
                  <a:lnTo>
                    <a:pt x="1423" y="246"/>
                  </a:lnTo>
                  <a:lnTo>
                    <a:pt x="1435" y="248"/>
                  </a:lnTo>
                  <a:lnTo>
                    <a:pt x="1445" y="246"/>
                  </a:lnTo>
                  <a:lnTo>
                    <a:pt x="1455" y="242"/>
                  </a:lnTo>
                  <a:lnTo>
                    <a:pt x="1463" y="236"/>
                  </a:lnTo>
                  <a:lnTo>
                    <a:pt x="1472" y="229"/>
                  </a:lnTo>
                  <a:lnTo>
                    <a:pt x="1478" y="218"/>
                  </a:lnTo>
                  <a:lnTo>
                    <a:pt x="1484" y="205"/>
                  </a:lnTo>
                  <a:lnTo>
                    <a:pt x="1486" y="190"/>
                  </a:lnTo>
                  <a:lnTo>
                    <a:pt x="1486" y="172"/>
                  </a:lnTo>
                  <a:lnTo>
                    <a:pt x="1486" y="154"/>
                  </a:lnTo>
                  <a:lnTo>
                    <a:pt x="1484" y="138"/>
                  </a:lnTo>
                  <a:lnTo>
                    <a:pt x="1478" y="127"/>
                  </a:lnTo>
                  <a:lnTo>
                    <a:pt x="1472" y="115"/>
                  </a:lnTo>
                  <a:lnTo>
                    <a:pt x="1463" y="108"/>
                  </a:lnTo>
                  <a:lnTo>
                    <a:pt x="1455" y="102"/>
                  </a:lnTo>
                  <a:lnTo>
                    <a:pt x="1446" y="98"/>
                  </a:lnTo>
                  <a:lnTo>
                    <a:pt x="1436" y="98"/>
                  </a:lnTo>
                  <a:lnTo>
                    <a:pt x="1426" y="100"/>
                  </a:lnTo>
                  <a:lnTo>
                    <a:pt x="1416" y="102"/>
                  </a:lnTo>
                  <a:lnTo>
                    <a:pt x="1407" y="108"/>
                  </a:lnTo>
                  <a:lnTo>
                    <a:pt x="1399" y="117"/>
                  </a:lnTo>
                  <a:lnTo>
                    <a:pt x="1391" y="128"/>
                  </a:lnTo>
                  <a:lnTo>
                    <a:pt x="1386" y="141"/>
                  </a:lnTo>
                  <a:lnTo>
                    <a:pt x="1383" y="157"/>
                  </a:lnTo>
                  <a:lnTo>
                    <a:pt x="1383" y="174"/>
                  </a:lnTo>
                  <a:close/>
                  <a:moveTo>
                    <a:pt x="1681" y="208"/>
                  </a:moveTo>
                  <a:lnTo>
                    <a:pt x="1716" y="212"/>
                  </a:lnTo>
                  <a:lnTo>
                    <a:pt x="1711" y="226"/>
                  </a:lnTo>
                  <a:lnTo>
                    <a:pt x="1704" y="238"/>
                  </a:lnTo>
                  <a:lnTo>
                    <a:pt x="1695" y="249"/>
                  </a:lnTo>
                  <a:lnTo>
                    <a:pt x="1685" y="258"/>
                  </a:lnTo>
                  <a:lnTo>
                    <a:pt x="1674" y="265"/>
                  </a:lnTo>
                  <a:lnTo>
                    <a:pt x="1661" y="269"/>
                  </a:lnTo>
                  <a:lnTo>
                    <a:pt x="1646" y="274"/>
                  </a:lnTo>
                  <a:lnTo>
                    <a:pt x="1631" y="274"/>
                  </a:lnTo>
                  <a:lnTo>
                    <a:pt x="1621" y="274"/>
                  </a:lnTo>
                  <a:lnTo>
                    <a:pt x="1610" y="272"/>
                  </a:lnTo>
                  <a:lnTo>
                    <a:pt x="1600" y="271"/>
                  </a:lnTo>
                  <a:lnTo>
                    <a:pt x="1592" y="268"/>
                  </a:lnTo>
                  <a:lnTo>
                    <a:pt x="1584" y="264"/>
                  </a:lnTo>
                  <a:lnTo>
                    <a:pt x="1577" y="259"/>
                  </a:lnTo>
                  <a:lnTo>
                    <a:pt x="1570" y="254"/>
                  </a:lnTo>
                  <a:lnTo>
                    <a:pt x="1563" y="248"/>
                  </a:lnTo>
                  <a:lnTo>
                    <a:pt x="1557" y="241"/>
                  </a:lnTo>
                  <a:lnTo>
                    <a:pt x="1553" y="233"/>
                  </a:lnTo>
                  <a:lnTo>
                    <a:pt x="1548" y="225"/>
                  </a:lnTo>
                  <a:lnTo>
                    <a:pt x="1544" y="216"/>
                  </a:lnTo>
                  <a:lnTo>
                    <a:pt x="1541" y="208"/>
                  </a:lnTo>
                  <a:lnTo>
                    <a:pt x="1540" y="197"/>
                  </a:lnTo>
                  <a:lnTo>
                    <a:pt x="1538" y="186"/>
                  </a:lnTo>
                  <a:lnTo>
                    <a:pt x="1538" y="174"/>
                  </a:lnTo>
                  <a:lnTo>
                    <a:pt x="1538" y="163"/>
                  </a:lnTo>
                  <a:lnTo>
                    <a:pt x="1540" y="151"/>
                  </a:lnTo>
                  <a:lnTo>
                    <a:pt x="1541" y="141"/>
                  </a:lnTo>
                  <a:lnTo>
                    <a:pt x="1544" y="131"/>
                  </a:lnTo>
                  <a:lnTo>
                    <a:pt x="1548" y="123"/>
                  </a:lnTo>
                  <a:lnTo>
                    <a:pt x="1553" y="114"/>
                  </a:lnTo>
                  <a:lnTo>
                    <a:pt x="1557" y="105"/>
                  </a:lnTo>
                  <a:lnTo>
                    <a:pt x="1563" y="98"/>
                  </a:lnTo>
                  <a:lnTo>
                    <a:pt x="1570" y="92"/>
                  </a:lnTo>
                  <a:lnTo>
                    <a:pt x="1577" y="87"/>
                  </a:lnTo>
                  <a:lnTo>
                    <a:pt x="1584" y="82"/>
                  </a:lnTo>
                  <a:lnTo>
                    <a:pt x="1592" y="78"/>
                  </a:lnTo>
                  <a:lnTo>
                    <a:pt x="1600" y="75"/>
                  </a:lnTo>
                  <a:lnTo>
                    <a:pt x="1609" y="74"/>
                  </a:lnTo>
                  <a:lnTo>
                    <a:pt x="1619" y="72"/>
                  </a:lnTo>
                  <a:lnTo>
                    <a:pt x="1629" y="72"/>
                  </a:lnTo>
                  <a:lnTo>
                    <a:pt x="1638" y="72"/>
                  </a:lnTo>
                  <a:lnTo>
                    <a:pt x="1646" y="74"/>
                  </a:lnTo>
                  <a:lnTo>
                    <a:pt x="1655" y="75"/>
                  </a:lnTo>
                  <a:lnTo>
                    <a:pt x="1664" y="78"/>
                  </a:lnTo>
                  <a:lnTo>
                    <a:pt x="1671" y="82"/>
                  </a:lnTo>
                  <a:lnTo>
                    <a:pt x="1678" y="87"/>
                  </a:lnTo>
                  <a:lnTo>
                    <a:pt x="1685" y="92"/>
                  </a:lnTo>
                  <a:lnTo>
                    <a:pt x="1693" y="98"/>
                  </a:lnTo>
                  <a:lnTo>
                    <a:pt x="1698" y="105"/>
                  </a:lnTo>
                  <a:lnTo>
                    <a:pt x="1703" y="112"/>
                  </a:lnTo>
                  <a:lnTo>
                    <a:pt x="1707" y="121"/>
                  </a:lnTo>
                  <a:lnTo>
                    <a:pt x="1710" y="130"/>
                  </a:lnTo>
                  <a:lnTo>
                    <a:pt x="1713" y="140"/>
                  </a:lnTo>
                  <a:lnTo>
                    <a:pt x="1716" y="150"/>
                  </a:lnTo>
                  <a:lnTo>
                    <a:pt x="1716" y="161"/>
                  </a:lnTo>
                  <a:lnTo>
                    <a:pt x="1717" y="173"/>
                  </a:lnTo>
                  <a:lnTo>
                    <a:pt x="1717" y="176"/>
                  </a:lnTo>
                  <a:lnTo>
                    <a:pt x="1717" y="182"/>
                  </a:lnTo>
                  <a:lnTo>
                    <a:pt x="1572" y="182"/>
                  </a:lnTo>
                  <a:lnTo>
                    <a:pt x="1573" y="196"/>
                  </a:lnTo>
                  <a:lnTo>
                    <a:pt x="1577" y="209"/>
                  </a:lnTo>
                  <a:lnTo>
                    <a:pt x="1583" y="220"/>
                  </a:lnTo>
                  <a:lnTo>
                    <a:pt x="1590" y="231"/>
                  </a:lnTo>
                  <a:lnTo>
                    <a:pt x="1599" y="238"/>
                  </a:lnTo>
                  <a:lnTo>
                    <a:pt x="1608" y="244"/>
                  </a:lnTo>
                  <a:lnTo>
                    <a:pt x="1619" y="246"/>
                  </a:lnTo>
                  <a:lnTo>
                    <a:pt x="1631" y="248"/>
                  </a:lnTo>
                  <a:lnTo>
                    <a:pt x="1639" y="246"/>
                  </a:lnTo>
                  <a:lnTo>
                    <a:pt x="1646" y="245"/>
                  </a:lnTo>
                  <a:lnTo>
                    <a:pt x="1655" y="242"/>
                  </a:lnTo>
                  <a:lnTo>
                    <a:pt x="1661" y="238"/>
                  </a:lnTo>
                  <a:lnTo>
                    <a:pt x="1667" y="232"/>
                  </a:lnTo>
                  <a:lnTo>
                    <a:pt x="1672" y="225"/>
                  </a:lnTo>
                  <a:lnTo>
                    <a:pt x="1677" y="218"/>
                  </a:lnTo>
                  <a:lnTo>
                    <a:pt x="1681" y="208"/>
                  </a:lnTo>
                  <a:close/>
                  <a:moveTo>
                    <a:pt x="1574" y="154"/>
                  </a:moveTo>
                  <a:lnTo>
                    <a:pt x="1683" y="154"/>
                  </a:lnTo>
                  <a:lnTo>
                    <a:pt x="1680" y="143"/>
                  </a:lnTo>
                  <a:lnTo>
                    <a:pt x="1678" y="133"/>
                  </a:lnTo>
                  <a:lnTo>
                    <a:pt x="1674" y="124"/>
                  </a:lnTo>
                  <a:lnTo>
                    <a:pt x="1670" y="118"/>
                  </a:lnTo>
                  <a:lnTo>
                    <a:pt x="1661" y="110"/>
                  </a:lnTo>
                  <a:lnTo>
                    <a:pt x="1651" y="104"/>
                  </a:lnTo>
                  <a:lnTo>
                    <a:pt x="1641" y="100"/>
                  </a:lnTo>
                  <a:lnTo>
                    <a:pt x="1629" y="98"/>
                  </a:lnTo>
                  <a:lnTo>
                    <a:pt x="1618" y="100"/>
                  </a:lnTo>
                  <a:lnTo>
                    <a:pt x="1608" y="102"/>
                  </a:lnTo>
                  <a:lnTo>
                    <a:pt x="1599" y="107"/>
                  </a:lnTo>
                  <a:lnTo>
                    <a:pt x="1590" y="114"/>
                  </a:lnTo>
                  <a:lnTo>
                    <a:pt x="1584" y="123"/>
                  </a:lnTo>
                  <a:lnTo>
                    <a:pt x="1579" y="131"/>
                  </a:lnTo>
                  <a:lnTo>
                    <a:pt x="1576" y="143"/>
                  </a:lnTo>
                  <a:lnTo>
                    <a:pt x="1574" y="154"/>
                  </a:lnTo>
                  <a:close/>
                  <a:moveTo>
                    <a:pt x="1871" y="269"/>
                  </a:moveTo>
                  <a:lnTo>
                    <a:pt x="1871" y="245"/>
                  </a:lnTo>
                  <a:lnTo>
                    <a:pt x="1866" y="252"/>
                  </a:lnTo>
                  <a:lnTo>
                    <a:pt x="1861" y="258"/>
                  </a:lnTo>
                  <a:lnTo>
                    <a:pt x="1856" y="262"/>
                  </a:lnTo>
                  <a:lnTo>
                    <a:pt x="1848" y="267"/>
                  </a:lnTo>
                  <a:lnTo>
                    <a:pt x="1841" y="269"/>
                  </a:lnTo>
                  <a:lnTo>
                    <a:pt x="1834" y="272"/>
                  </a:lnTo>
                  <a:lnTo>
                    <a:pt x="1825" y="274"/>
                  </a:lnTo>
                  <a:lnTo>
                    <a:pt x="1817" y="274"/>
                  </a:lnTo>
                  <a:lnTo>
                    <a:pt x="1805" y="274"/>
                  </a:lnTo>
                  <a:lnTo>
                    <a:pt x="1795" y="271"/>
                  </a:lnTo>
                  <a:lnTo>
                    <a:pt x="1785" y="267"/>
                  </a:lnTo>
                  <a:lnTo>
                    <a:pt x="1775" y="261"/>
                  </a:lnTo>
                  <a:lnTo>
                    <a:pt x="1765" y="255"/>
                  </a:lnTo>
                  <a:lnTo>
                    <a:pt x="1757" y="246"/>
                  </a:lnTo>
                  <a:lnTo>
                    <a:pt x="1750" y="236"/>
                  </a:lnTo>
                  <a:lnTo>
                    <a:pt x="1745" y="226"/>
                  </a:lnTo>
                  <a:lnTo>
                    <a:pt x="1739" y="213"/>
                  </a:lnTo>
                  <a:lnTo>
                    <a:pt x="1736" y="202"/>
                  </a:lnTo>
                  <a:lnTo>
                    <a:pt x="1734" y="187"/>
                  </a:lnTo>
                  <a:lnTo>
                    <a:pt x="1733" y="173"/>
                  </a:lnTo>
                  <a:lnTo>
                    <a:pt x="1734" y="159"/>
                  </a:lnTo>
                  <a:lnTo>
                    <a:pt x="1736" y="146"/>
                  </a:lnTo>
                  <a:lnTo>
                    <a:pt x="1739" y="133"/>
                  </a:lnTo>
                  <a:lnTo>
                    <a:pt x="1743" y="121"/>
                  </a:lnTo>
                  <a:lnTo>
                    <a:pt x="1749" y="110"/>
                  </a:lnTo>
                  <a:lnTo>
                    <a:pt x="1755" y="100"/>
                  </a:lnTo>
                  <a:lnTo>
                    <a:pt x="1763" y="91"/>
                  </a:lnTo>
                  <a:lnTo>
                    <a:pt x="1772" y="84"/>
                  </a:lnTo>
                  <a:lnTo>
                    <a:pt x="1782" y="79"/>
                  </a:lnTo>
                  <a:lnTo>
                    <a:pt x="1792" y="75"/>
                  </a:lnTo>
                  <a:lnTo>
                    <a:pt x="1804" y="72"/>
                  </a:lnTo>
                  <a:lnTo>
                    <a:pt x="1815" y="72"/>
                  </a:lnTo>
                  <a:lnTo>
                    <a:pt x="1824" y="72"/>
                  </a:lnTo>
                  <a:lnTo>
                    <a:pt x="1832" y="74"/>
                  </a:lnTo>
                  <a:lnTo>
                    <a:pt x="1840" y="77"/>
                  </a:lnTo>
                  <a:lnTo>
                    <a:pt x="1847" y="79"/>
                  </a:lnTo>
                  <a:lnTo>
                    <a:pt x="1853" y="84"/>
                  </a:lnTo>
                  <a:lnTo>
                    <a:pt x="1858" y="88"/>
                  </a:lnTo>
                  <a:lnTo>
                    <a:pt x="1864" y="92"/>
                  </a:lnTo>
                  <a:lnTo>
                    <a:pt x="1868" y="98"/>
                  </a:lnTo>
                  <a:lnTo>
                    <a:pt x="1868" y="2"/>
                  </a:lnTo>
                  <a:lnTo>
                    <a:pt x="1902" y="2"/>
                  </a:lnTo>
                  <a:lnTo>
                    <a:pt x="1902" y="269"/>
                  </a:lnTo>
                  <a:lnTo>
                    <a:pt x="1871" y="269"/>
                  </a:lnTo>
                  <a:close/>
                  <a:moveTo>
                    <a:pt x="1768" y="173"/>
                  </a:moveTo>
                  <a:lnTo>
                    <a:pt x="1768" y="190"/>
                  </a:lnTo>
                  <a:lnTo>
                    <a:pt x="1770" y="206"/>
                  </a:lnTo>
                  <a:lnTo>
                    <a:pt x="1776" y="219"/>
                  </a:lnTo>
                  <a:lnTo>
                    <a:pt x="1783" y="229"/>
                  </a:lnTo>
                  <a:lnTo>
                    <a:pt x="1791" y="236"/>
                  </a:lnTo>
                  <a:lnTo>
                    <a:pt x="1801" y="242"/>
                  </a:lnTo>
                  <a:lnTo>
                    <a:pt x="1809" y="246"/>
                  </a:lnTo>
                  <a:lnTo>
                    <a:pt x="1819" y="248"/>
                  </a:lnTo>
                  <a:lnTo>
                    <a:pt x="1831" y="246"/>
                  </a:lnTo>
                  <a:lnTo>
                    <a:pt x="1840" y="244"/>
                  </a:lnTo>
                  <a:lnTo>
                    <a:pt x="1848" y="238"/>
                  </a:lnTo>
                  <a:lnTo>
                    <a:pt x="1857" y="229"/>
                  </a:lnTo>
                  <a:lnTo>
                    <a:pt x="1864" y="219"/>
                  </a:lnTo>
                  <a:lnTo>
                    <a:pt x="1868" y="208"/>
                  </a:lnTo>
                  <a:lnTo>
                    <a:pt x="1871" y="193"/>
                  </a:lnTo>
                  <a:lnTo>
                    <a:pt x="1871" y="176"/>
                  </a:lnTo>
                  <a:lnTo>
                    <a:pt x="1871" y="157"/>
                  </a:lnTo>
                  <a:lnTo>
                    <a:pt x="1868" y="141"/>
                  </a:lnTo>
                  <a:lnTo>
                    <a:pt x="1866" y="134"/>
                  </a:lnTo>
                  <a:lnTo>
                    <a:pt x="1863" y="128"/>
                  </a:lnTo>
                  <a:lnTo>
                    <a:pt x="1860" y="123"/>
                  </a:lnTo>
                  <a:lnTo>
                    <a:pt x="1857" y="118"/>
                  </a:lnTo>
                  <a:lnTo>
                    <a:pt x="1848" y="110"/>
                  </a:lnTo>
                  <a:lnTo>
                    <a:pt x="1840" y="104"/>
                  </a:lnTo>
                  <a:lnTo>
                    <a:pt x="1830" y="101"/>
                  </a:lnTo>
                  <a:lnTo>
                    <a:pt x="1818" y="100"/>
                  </a:lnTo>
                  <a:lnTo>
                    <a:pt x="1808" y="100"/>
                  </a:lnTo>
                  <a:lnTo>
                    <a:pt x="1798" y="104"/>
                  </a:lnTo>
                  <a:lnTo>
                    <a:pt x="1789" y="110"/>
                  </a:lnTo>
                  <a:lnTo>
                    <a:pt x="1782" y="117"/>
                  </a:lnTo>
                  <a:lnTo>
                    <a:pt x="1775" y="127"/>
                  </a:lnTo>
                  <a:lnTo>
                    <a:pt x="1770" y="140"/>
                  </a:lnTo>
                  <a:lnTo>
                    <a:pt x="1768" y="156"/>
                  </a:lnTo>
                  <a:lnTo>
                    <a:pt x="1768" y="173"/>
                  </a:lnTo>
                  <a:close/>
                  <a:moveTo>
                    <a:pt x="2069" y="246"/>
                  </a:moveTo>
                  <a:lnTo>
                    <a:pt x="2060" y="254"/>
                  </a:lnTo>
                  <a:lnTo>
                    <a:pt x="2052" y="259"/>
                  </a:lnTo>
                  <a:lnTo>
                    <a:pt x="2043" y="264"/>
                  </a:lnTo>
                  <a:lnTo>
                    <a:pt x="2034" y="268"/>
                  </a:lnTo>
                  <a:lnTo>
                    <a:pt x="2026" y="271"/>
                  </a:lnTo>
                  <a:lnTo>
                    <a:pt x="2017" y="272"/>
                  </a:lnTo>
                  <a:lnTo>
                    <a:pt x="2007" y="274"/>
                  </a:lnTo>
                  <a:lnTo>
                    <a:pt x="1998" y="274"/>
                  </a:lnTo>
                  <a:lnTo>
                    <a:pt x="1982" y="274"/>
                  </a:lnTo>
                  <a:lnTo>
                    <a:pt x="1969" y="271"/>
                  </a:lnTo>
                  <a:lnTo>
                    <a:pt x="1958" y="265"/>
                  </a:lnTo>
                  <a:lnTo>
                    <a:pt x="1949" y="258"/>
                  </a:lnTo>
                  <a:lnTo>
                    <a:pt x="1941" y="251"/>
                  </a:lnTo>
                  <a:lnTo>
                    <a:pt x="1936" y="241"/>
                  </a:lnTo>
                  <a:lnTo>
                    <a:pt x="1932" y="231"/>
                  </a:lnTo>
                  <a:lnTo>
                    <a:pt x="1932" y="219"/>
                  </a:lnTo>
                  <a:lnTo>
                    <a:pt x="1932" y="212"/>
                  </a:lnTo>
                  <a:lnTo>
                    <a:pt x="1933" y="205"/>
                  </a:lnTo>
                  <a:lnTo>
                    <a:pt x="1935" y="199"/>
                  </a:lnTo>
                  <a:lnTo>
                    <a:pt x="1938" y="193"/>
                  </a:lnTo>
                  <a:lnTo>
                    <a:pt x="1942" y="187"/>
                  </a:lnTo>
                  <a:lnTo>
                    <a:pt x="1945" y="182"/>
                  </a:lnTo>
                  <a:lnTo>
                    <a:pt x="1949" y="177"/>
                  </a:lnTo>
                  <a:lnTo>
                    <a:pt x="1955" y="174"/>
                  </a:lnTo>
                  <a:lnTo>
                    <a:pt x="1967" y="167"/>
                  </a:lnTo>
                  <a:lnTo>
                    <a:pt x="1978" y="163"/>
                  </a:lnTo>
                  <a:lnTo>
                    <a:pt x="1991" y="160"/>
                  </a:lnTo>
                  <a:lnTo>
                    <a:pt x="2008" y="159"/>
                  </a:lnTo>
                  <a:lnTo>
                    <a:pt x="2027" y="156"/>
                  </a:lnTo>
                  <a:lnTo>
                    <a:pt x="2043" y="153"/>
                  </a:lnTo>
                  <a:lnTo>
                    <a:pt x="2056" y="150"/>
                  </a:lnTo>
                  <a:lnTo>
                    <a:pt x="2066" y="147"/>
                  </a:lnTo>
                  <a:lnTo>
                    <a:pt x="2067" y="141"/>
                  </a:lnTo>
                  <a:lnTo>
                    <a:pt x="2067" y="138"/>
                  </a:lnTo>
                  <a:lnTo>
                    <a:pt x="2066" y="130"/>
                  </a:lnTo>
                  <a:lnTo>
                    <a:pt x="2065" y="121"/>
                  </a:lnTo>
                  <a:lnTo>
                    <a:pt x="2062" y="115"/>
                  </a:lnTo>
                  <a:lnTo>
                    <a:pt x="2057" y="110"/>
                  </a:lnTo>
                  <a:lnTo>
                    <a:pt x="2050" y="105"/>
                  </a:lnTo>
                  <a:lnTo>
                    <a:pt x="2041" y="102"/>
                  </a:lnTo>
                  <a:lnTo>
                    <a:pt x="2031" y="100"/>
                  </a:lnTo>
                  <a:lnTo>
                    <a:pt x="2020" y="100"/>
                  </a:lnTo>
                  <a:lnTo>
                    <a:pt x="2008" y="100"/>
                  </a:lnTo>
                  <a:lnTo>
                    <a:pt x="2000" y="101"/>
                  </a:lnTo>
                  <a:lnTo>
                    <a:pt x="1992" y="104"/>
                  </a:lnTo>
                  <a:lnTo>
                    <a:pt x="1985" y="107"/>
                  </a:lnTo>
                  <a:lnTo>
                    <a:pt x="1981" y="112"/>
                  </a:lnTo>
                  <a:lnTo>
                    <a:pt x="1977" y="118"/>
                  </a:lnTo>
                  <a:lnTo>
                    <a:pt x="1972" y="127"/>
                  </a:lnTo>
                  <a:lnTo>
                    <a:pt x="1969" y="136"/>
                  </a:lnTo>
                  <a:lnTo>
                    <a:pt x="1936" y="131"/>
                  </a:lnTo>
                  <a:lnTo>
                    <a:pt x="1939" y="121"/>
                  </a:lnTo>
                  <a:lnTo>
                    <a:pt x="1943" y="112"/>
                  </a:lnTo>
                  <a:lnTo>
                    <a:pt x="1946" y="105"/>
                  </a:lnTo>
                  <a:lnTo>
                    <a:pt x="1952" y="98"/>
                  </a:lnTo>
                  <a:lnTo>
                    <a:pt x="1956" y="92"/>
                  </a:lnTo>
                  <a:lnTo>
                    <a:pt x="1964" y="87"/>
                  </a:lnTo>
                  <a:lnTo>
                    <a:pt x="1972" y="82"/>
                  </a:lnTo>
                  <a:lnTo>
                    <a:pt x="1981" y="79"/>
                  </a:lnTo>
                  <a:lnTo>
                    <a:pt x="1991" y="75"/>
                  </a:lnTo>
                  <a:lnTo>
                    <a:pt x="2001" y="74"/>
                  </a:lnTo>
                  <a:lnTo>
                    <a:pt x="2013" y="72"/>
                  </a:lnTo>
                  <a:lnTo>
                    <a:pt x="2024" y="72"/>
                  </a:lnTo>
                  <a:lnTo>
                    <a:pt x="2037" y="72"/>
                  </a:lnTo>
                  <a:lnTo>
                    <a:pt x="2047" y="74"/>
                  </a:lnTo>
                  <a:lnTo>
                    <a:pt x="2057" y="75"/>
                  </a:lnTo>
                  <a:lnTo>
                    <a:pt x="2066" y="78"/>
                  </a:lnTo>
                  <a:lnTo>
                    <a:pt x="2073" y="81"/>
                  </a:lnTo>
                  <a:lnTo>
                    <a:pt x="2079" y="84"/>
                  </a:lnTo>
                  <a:lnTo>
                    <a:pt x="2085" y="88"/>
                  </a:lnTo>
                  <a:lnTo>
                    <a:pt x="2088" y="92"/>
                  </a:lnTo>
                  <a:lnTo>
                    <a:pt x="2092" y="97"/>
                  </a:lnTo>
                  <a:lnTo>
                    <a:pt x="2095" y="102"/>
                  </a:lnTo>
                  <a:lnTo>
                    <a:pt x="2096" y="108"/>
                  </a:lnTo>
                  <a:lnTo>
                    <a:pt x="2099" y="115"/>
                  </a:lnTo>
                  <a:lnTo>
                    <a:pt x="2099" y="127"/>
                  </a:lnTo>
                  <a:lnTo>
                    <a:pt x="2101" y="146"/>
                  </a:lnTo>
                  <a:lnTo>
                    <a:pt x="2101" y="189"/>
                  </a:lnTo>
                  <a:lnTo>
                    <a:pt x="2101" y="209"/>
                  </a:lnTo>
                  <a:lnTo>
                    <a:pt x="2101" y="226"/>
                  </a:lnTo>
                  <a:lnTo>
                    <a:pt x="2102" y="238"/>
                  </a:lnTo>
                  <a:lnTo>
                    <a:pt x="2102" y="246"/>
                  </a:lnTo>
                  <a:lnTo>
                    <a:pt x="2105" y="258"/>
                  </a:lnTo>
                  <a:lnTo>
                    <a:pt x="2111" y="269"/>
                  </a:lnTo>
                  <a:lnTo>
                    <a:pt x="2076" y="269"/>
                  </a:lnTo>
                  <a:lnTo>
                    <a:pt x="2072" y="259"/>
                  </a:lnTo>
                  <a:lnTo>
                    <a:pt x="2069" y="246"/>
                  </a:lnTo>
                  <a:close/>
                  <a:moveTo>
                    <a:pt x="2067" y="173"/>
                  </a:moveTo>
                  <a:lnTo>
                    <a:pt x="2057" y="176"/>
                  </a:lnTo>
                  <a:lnTo>
                    <a:pt x="2044" y="180"/>
                  </a:lnTo>
                  <a:lnTo>
                    <a:pt x="2030" y="183"/>
                  </a:lnTo>
                  <a:lnTo>
                    <a:pt x="2013" y="184"/>
                  </a:lnTo>
                  <a:lnTo>
                    <a:pt x="1995" y="189"/>
                  </a:lnTo>
                  <a:lnTo>
                    <a:pt x="1984" y="192"/>
                  </a:lnTo>
                  <a:lnTo>
                    <a:pt x="1977" y="196"/>
                  </a:lnTo>
                  <a:lnTo>
                    <a:pt x="1971" y="202"/>
                  </a:lnTo>
                  <a:lnTo>
                    <a:pt x="1968" y="209"/>
                  </a:lnTo>
                  <a:lnTo>
                    <a:pt x="1967" y="218"/>
                  </a:lnTo>
                  <a:lnTo>
                    <a:pt x="1967" y="223"/>
                  </a:lnTo>
                  <a:lnTo>
                    <a:pt x="1969" y="229"/>
                  </a:lnTo>
                  <a:lnTo>
                    <a:pt x="1972" y="235"/>
                  </a:lnTo>
                  <a:lnTo>
                    <a:pt x="1977" y="239"/>
                  </a:lnTo>
                  <a:lnTo>
                    <a:pt x="1982" y="244"/>
                  </a:lnTo>
                  <a:lnTo>
                    <a:pt x="1988" y="246"/>
                  </a:lnTo>
                  <a:lnTo>
                    <a:pt x="1997" y="248"/>
                  </a:lnTo>
                  <a:lnTo>
                    <a:pt x="2005" y="248"/>
                  </a:lnTo>
                  <a:lnTo>
                    <a:pt x="2016" y="248"/>
                  </a:lnTo>
                  <a:lnTo>
                    <a:pt x="2024" y="246"/>
                  </a:lnTo>
                  <a:lnTo>
                    <a:pt x="2031" y="244"/>
                  </a:lnTo>
                  <a:lnTo>
                    <a:pt x="2040" y="241"/>
                  </a:lnTo>
                  <a:lnTo>
                    <a:pt x="2046" y="235"/>
                  </a:lnTo>
                  <a:lnTo>
                    <a:pt x="2053" y="231"/>
                  </a:lnTo>
                  <a:lnTo>
                    <a:pt x="2057" y="225"/>
                  </a:lnTo>
                  <a:lnTo>
                    <a:pt x="2062" y="218"/>
                  </a:lnTo>
                  <a:lnTo>
                    <a:pt x="2063" y="212"/>
                  </a:lnTo>
                  <a:lnTo>
                    <a:pt x="2066" y="203"/>
                  </a:lnTo>
                  <a:lnTo>
                    <a:pt x="2066" y="195"/>
                  </a:lnTo>
                  <a:lnTo>
                    <a:pt x="2066" y="184"/>
                  </a:lnTo>
                  <a:lnTo>
                    <a:pt x="2067" y="173"/>
                  </a:lnTo>
                  <a:close/>
                  <a:moveTo>
                    <a:pt x="2134" y="287"/>
                  </a:moveTo>
                  <a:lnTo>
                    <a:pt x="2165" y="291"/>
                  </a:lnTo>
                  <a:lnTo>
                    <a:pt x="2167" y="297"/>
                  </a:lnTo>
                  <a:lnTo>
                    <a:pt x="2168" y="304"/>
                  </a:lnTo>
                  <a:lnTo>
                    <a:pt x="2173" y="308"/>
                  </a:lnTo>
                  <a:lnTo>
                    <a:pt x="2177" y="313"/>
                  </a:lnTo>
                  <a:lnTo>
                    <a:pt x="2183" y="316"/>
                  </a:lnTo>
                  <a:lnTo>
                    <a:pt x="2191" y="318"/>
                  </a:lnTo>
                  <a:lnTo>
                    <a:pt x="2200" y="321"/>
                  </a:lnTo>
                  <a:lnTo>
                    <a:pt x="2210" y="321"/>
                  </a:lnTo>
                  <a:lnTo>
                    <a:pt x="2220" y="321"/>
                  </a:lnTo>
                  <a:lnTo>
                    <a:pt x="2230" y="318"/>
                  </a:lnTo>
                  <a:lnTo>
                    <a:pt x="2238" y="316"/>
                  </a:lnTo>
                  <a:lnTo>
                    <a:pt x="2245" y="313"/>
                  </a:lnTo>
                  <a:lnTo>
                    <a:pt x="2251" y="307"/>
                  </a:lnTo>
                  <a:lnTo>
                    <a:pt x="2255" y="301"/>
                  </a:lnTo>
                  <a:lnTo>
                    <a:pt x="2259" y="294"/>
                  </a:lnTo>
                  <a:lnTo>
                    <a:pt x="2262" y="287"/>
                  </a:lnTo>
                  <a:lnTo>
                    <a:pt x="2264" y="271"/>
                  </a:lnTo>
                  <a:lnTo>
                    <a:pt x="2265" y="245"/>
                  </a:lnTo>
                  <a:lnTo>
                    <a:pt x="2259" y="251"/>
                  </a:lnTo>
                  <a:lnTo>
                    <a:pt x="2253" y="255"/>
                  </a:lnTo>
                  <a:lnTo>
                    <a:pt x="2246" y="259"/>
                  </a:lnTo>
                  <a:lnTo>
                    <a:pt x="2240" y="264"/>
                  </a:lnTo>
                  <a:lnTo>
                    <a:pt x="2233" y="267"/>
                  </a:lnTo>
                  <a:lnTo>
                    <a:pt x="2226" y="268"/>
                  </a:lnTo>
                  <a:lnTo>
                    <a:pt x="2219" y="269"/>
                  </a:lnTo>
                  <a:lnTo>
                    <a:pt x="2210" y="269"/>
                  </a:lnTo>
                  <a:lnTo>
                    <a:pt x="2202" y="269"/>
                  </a:lnTo>
                  <a:lnTo>
                    <a:pt x="2191" y="268"/>
                  </a:lnTo>
                  <a:lnTo>
                    <a:pt x="2183" y="267"/>
                  </a:lnTo>
                  <a:lnTo>
                    <a:pt x="2176" y="262"/>
                  </a:lnTo>
                  <a:lnTo>
                    <a:pt x="2167" y="259"/>
                  </a:lnTo>
                  <a:lnTo>
                    <a:pt x="2161" y="254"/>
                  </a:lnTo>
                  <a:lnTo>
                    <a:pt x="2154" y="248"/>
                  </a:lnTo>
                  <a:lnTo>
                    <a:pt x="2148" y="241"/>
                  </a:lnTo>
                  <a:lnTo>
                    <a:pt x="2144" y="233"/>
                  </a:lnTo>
                  <a:lnTo>
                    <a:pt x="2140" y="226"/>
                  </a:lnTo>
                  <a:lnTo>
                    <a:pt x="2135" y="218"/>
                  </a:lnTo>
                  <a:lnTo>
                    <a:pt x="2132" y="209"/>
                  </a:lnTo>
                  <a:lnTo>
                    <a:pt x="2129" y="200"/>
                  </a:lnTo>
                  <a:lnTo>
                    <a:pt x="2128" y="192"/>
                  </a:lnTo>
                  <a:lnTo>
                    <a:pt x="2127" y="182"/>
                  </a:lnTo>
                  <a:lnTo>
                    <a:pt x="2127" y="172"/>
                  </a:lnTo>
                  <a:lnTo>
                    <a:pt x="2127" y="159"/>
                  </a:lnTo>
                  <a:lnTo>
                    <a:pt x="2129" y="146"/>
                  </a:lnTo>
                  <a:lnTo>
                    <a:pt x="2132" y="133"/>
                  </a:lnTo>
                  <a:lnTo>
                    <a:pt x="2137" y="121"/>
                  </a:lnTo>
                  <a:lnTo>
                    <a:pt x="2142" y="110"/>
                  </a:lnTo>
                  <a:lnTo>
                    <a:pt x="2150" y="100"/>
                  </a:lnTo>
                  <a:lnTo>
                    <a:pt x="2157" y="92"/>
                  </a:lnTo>
                  <a:lnTo>
                    <a:pt x="2165" y="85"/>
                  </a:lnTo>
                  <a:lnTo>
                    <a:pt x="2176" y="79"/>
                  </a:lnTo>
                  <a:lnTo>
                    <a:pt x="2187" y="75"/>
                  </a:lnTo>
                  <a:lnTo>
                    <a:pt x="2199" y="72"/>
                  </a:lnTo>
                  <a:lnTo>
                    <a:pt x="2210" y="72"/>
                  </a:lnTo>
                  <a:lnTo>
                    <a:pt x="2219" y="72"/>
                  </a:lnTo>
                  <a:lnTo>
                    <a:pt x="2227" y="74"/>
                  </a:lnTo>
                  <a:lnTo>
                    <a:pt x="2235" y="75"/>
                  </a:lnTo>
                  <a:lnTo>
                    <a:pt x="2242" y="79"/>
                  </a:lnTo>
                  <a:lnTo>
                    <a:pt x="2249" y="82"/>
                  </a:lnTo>
                  <a:lnTo>
                    <a:pt x="2255" y="88"/>
                  </a:lnTo>
                  <a:lnTo>
                    <a:pt x="2262" y="94"/>
                  </a:lnTo>
                  <a:lnTo>
                    <a:pt x="2268" y="100"/>
                  </a:lnTo>
                  <a:lnTo>
                    <a:pt x="2268" y="77"/>
                  </a:lnTo>
                  <a:lnTo>
                    <a:pt x="2298" y="77"/>
                  </a:lnTo>
                  <a:lnTo>
                    <a:pt x="2298" y="244"/>
                  </a:lnTo>
                  <a:lnTo>
                    <a:pt x="2297" y="265"/>
                  </a:lnTo>
                  <a:lnTo>
                    <a:pt x="2295" y="282"/>
                  </a:lnTo>
                  <a:lnTo>
                    <a:pt x="2292" y="297"/>
                  </a:lnTo>
                  <a:lnTo>
                    <a:pt x="2288" y="308"/>
                  </a:lnTo>
                  <a:lnTo>
                    <a:pt x="2284" y="317"/>
                  </a:lnTo>
                  <a:lnTo>
                    <a:pt x="2276" y="324"/>
                  </a:lnTo>
                  <a:lnTo>
                    <a:pt x="2268" y="331"/>
                  </a:lnTo>
                  <a:lnTo>
                    <a:pt x="2259" y="337"/>
                  </a:lnTo>
                  <a:lnTo>
                    <a:pt x="2249" y="343"/>
                  </a:lnTo>
                  <a:lnTo>
                    <a:pt x="2238" y="346"/>
                  </a:lnTo>
                  <a:lnTo>
                    <a:pt x="2225" y="347"/>
                  </a:lnTo>
                  <a:lnTo>
                    <a:pt x="2210" y="349"/>
                  </a:lnTo>
                  <a:lnTo>
                    <a:pt x="2193" y="347"/>
                  </a:lnTo>
                  <a:lnTo>
                    <a:pt x="2178" y="344"/>
                  </a:lnTo>
                  <a:lnTo>
                    <a:pt x="2165" y="340"/>
                  </a:lnTo>
                  <a:lnTo>
                    <a:pt x="2154" y="333"/>
                  </a:lnTo>
                  <a:lnTo>
                    <a:pt x="2150" y="328"/>
                  </a:lnTo>
                  <a:lnTo>
                    <a:pt x="2145" y="324"/>
                  </a:lnTo>
                  <a:lnTo>
                    <a:pt x="2141" y="318"/>
                  </a:lnTo>
                  <a:lnTo>
                    <a:pt x="2138" y="314"/>
                  </a:lnTo>
                  <a:lnTo>
                    <a:pt x="2135" y="307"/>
                  </a:lnTo>
                  <a:lnTo>
                    <a:pt x="2134" y="301"/>
                  </a:lnTo>
                  <a:lnTo>
                    <a:pt x="2134" y="294"/>
                  </a:lnTo>
                  <a:lnTo>
                    <a:pt x="2134" y="287"/>
                  </a:lnTo>
                  <a:close/>
                  <a:moveTo>
                    <a:pt x="2160" y="170"/>
                  </a:moveTo>
                  <a:lnTo>
                    <a:pt x="2161" y="187"/>
                  </a:lnTo>
                  <a:lnTo>
                    <a:pt x="2164" y="203"/>
                  </a:lnTo>
                  <a:lnTo>
                    <a:pt x="2168" y="215"/>
                  </a:lnTo>
                  <a:lnTo>
                    <a:pt x="2176" y="225"/>
                  </a:lnTo>
                  <a:lnTo>
                    <a:pt x="2184" y="233"/>
                  </a:lnTo>
                  <a:lnTo>
                    <a:pt x="2193" y="238"/>
                  </a:lnTo>
                  <a:lnTo>
                    <a:pt x="2203" y="242"/>
                  </a:lnTo>
                  <a:lnTo>
                    <a:pt x="2213" y="242"/>
                  </a:lnTo>
                  <a:lnTo>
                    <a:pt x="2225" y="242"/>
                  </a:lnTo>
                  <a:lnTo>
                    <a:pt x="2235" y="238"/>
                  </a:lnTo>
                  <a:lnTo>
                    <a:pt x="2243" y="233"/>
                  </a:lnTo>
                  <a:lnTo>
                    <a:pt x="2252" y="225"/>
                  </a:lnTo>
                  <a:lnTo>
                    <a:pt x="2258" y="215"/>
                  </a:lnTo>
                  <a:lnTo>
                    <a:pt x="2264" y="203"/>
                  </a:lnTo>
                  <a:lnTo>
                    <a:pt x="2266" y="189"/>
                  </a:lnTo>
                  <a:lnTo>
                    <a:pt x="2266" y="170"/>
                  </a:lnTo>
                  <a:lnTo>
                    <a:pt x="2266" y="154"/>
                  </a:lnTo>
                  <a:lnTo>
                    <a:pt x="2264" y="140"/>
                  </a:lnTo>
                  <a:lnTo>
                    <a:pt x="2258" y="127"/>
                  </a:lnTo>
                  <a:lnTo>
                    <a:pt x="2251" y="117"/>
                  </a:lnTo>
                  <a:lnTo>
                    <a:pt x="2243" y="110"/>
                  </a:lnTo>
                  <a:lnTo>
                    <a:pt x="2233" y="104"/>
                  </a:lnTo>
                  <a:lnTo>
                    <a:pt x="2223" y="100"/>
                  </a:lnTo>
                  <a:lnTo>
                    <a:pt x="2213" y="100"/>
                  </a:lnTo>
                  <a:lnTo>
                    <a:pt x="2203" y="100"/>
                  </a:lnTo>
                  <a:lnTo>
                    <a:pt x="2193" y="104"/>
                  </a:lnTo>
                  <a:lnTo>
                    <a:pt x="2184" y="110"/>
                  </a:lnTo>
                  <a:lnTo>
                    <a:pt x="2176" y="117"/>
                  </a:lnTo>
                  <a:lnTo>
                    <a:pt x="2168" y="127"/>
                  </a:lnTo>
                  <a:lnTo>
                    <a:pt x="2164" y="138"/>
                  </a:lnTo>
                  <a:lnTo>
                    <a:pt x="2161" y="153"/>
                  </a:lnTo>
                  <a:lnTo>
                    <a:pt x="2160" y="170"/>
                  </a:lnTo>
                  <a:close/>
                  <a:moveTo>
                    <a:pt x="2324" y="173"/>
                  </a:moveTo>
                  <a:lnTo>
                    <a:pt x="2324" y="160"/>
                  </a:lnTo>
                  <a:lnTo>
                    <a:pt x="2326" y="148"/>
                  </a:lnTo>
                  <a:lnTo>
                    <a:pt x="2328" y="137"/>
                  </a:lnTo>
                  <a:lnTo>
                    <a:pt x="2331" y="127"/>
                  </a:lnTo>
                  <a:lnTo>
                    <a:pt x="2336" y="117"/>
                  </a:lnTo>
                  <a:lnTo>
                    <a:pt x="2341" y="108"/>
                  </a:lnTo>
                  <a:lnTo>
                    <a:pt x="2347" y="100"/>
                  </a:lnTo>
                  <a:lnTo>
                    <a:pt x="2354" y="94"/>
                  </a:lnTo>
                  <a:lnTo>
                    <a:pt x="2360" y="88"/>
                  </a:lnTo>
                  <a:lnTo>
                    <a:pt x="2367" y="84"/>
                  </a:lnTo>
                  <a:lnTo>
                    <a:pt x="2375" y="81"/>
                  </a:lnTo>
                  <a:lnTo>
                    <a:pt x="2382" y="77"/>
                  </a:lnTo>
                  <a:lnTo>
                    <a:pt x="2398" y="74"/>
                  </a:lnTo>
                  <a:lnTo>
                    <a:pt x="2415" y="72"/>
                  </a:lnTo>
                  <a:lnTo>
                    <a:pt x="2425" y="72"/>
                  </a:lnTo>
                  <a:lnTo>
                    <a:pt x="2434" y="74"/>
                  </a:lnTo>
                  <a:lnTo>
                    <a:pt x="2442" y="75"/>
                  </a:lnTo>
                  <a:lnTo>
                    <a:pt x="2451" y="78"/>
                  </a:lnTo>
                  <a:lnTo>
                    <a:pt x="2460" y="82"/>
                  </a:lnTo>
                  <a:lnTo>
                    <a:pt x="2467" y="87"/>
                  </a:lnTo>
                  <a:lnTo>
                    <a:pt x="2474" y="92"/>
                  </a:lnTo>
                  <a:lnTo>
                    <a:pt x="2480" y="98"/>
                  </a:lnTo>
                  <a:lnTo>
                    <a:pt x="2487" y="105"/>
                  </a:lnTo>
                  <a:lnTo>
                    <a:pt x="2491" y="112"/>
                  </a:lnTo>
                  <a:lnTo>
                    <a:pt x="2496" y="120"/>
                  </a:lnTo>
                  <a:lnTo>
                    <a:pt x="2500" y="130"/>
                  </a:lnTo>
                  <a:lnTo>
                    <a:pt x="2503" y="138"/>
                  </a:lnTo>
                  <a:lnTo>
                    <a:pt x="2504" y="148"/>
                  </a:lnTo>
                  <a:lnTo>
                    <a:pt x="2506" y="159"/>
                  </a:lnTo>
                  <a:lnTo>
                    <a:pt x="2506" y="170"/>
                  </a:lnTo>
                  <a:lnTo>
                    <a:pt x="2506" y="187"/>
                  </a:lnTo>
                  <a:lnTo>
                    <a:pt x="2503" y="203"/>
                  </a:lnTo>
                  <a:lnTo>
                    <a:pt x="2500" y="218"/>
                  </a:lnTo>
                  <a:lnTo>
                    <a:pt x="2494" y="229"/>
                  </a:lnTo>
                  <a:lnTo>
                    <a:pt x="2488" y="239"/>
                  </a:lnTo>
                  <a:lnTo>
                    <a:pt x="2481" y="248"/>
                  </a:lnTo>
                  <a:lnTo>
                    <a:pt x="2473" y="255"/>
                  </a:lnTo>
                  <a:lnTo>
                    <a:pt x="2462" y="262"/>
                  </a:lnTo>
                  <a:lnTo>
                    <a:pt x="2451" y="268"/>
                  </a:lnTo>
                  <a:lnTo>
                    <a:pt x="2439" y="271"/>
                  </a:lnTo>
                  <a:lnTo>
                    <a:pt x="2428" y="274"/>
                  </a:lnTo>
                  <a:lnTo>
                    <a:pt x="2415" y="274"/>
                  </a:lnTo>
                  <a:lnTo>
                    <a:pt x="2405" y="274"/>
                  </a:lnTo>
                  <a:lnTo>
                    <a:pt x="2396" y="272"/>
                  </a:lnTo>
                  <a:lnTo>
                    <a:pt x="2386" y="271"/>
                  </a:lnTo>
                  <a:lnTo>
                    <a:pt x="2377" y="268"/>
                  </a:lnTo>
                  <a:lnTo>
                    <a:pt x="2370" y="264"/>
                  </a:lnTo>
                  <a:lnTo>
                    <a:pt x="2363" y="259"/>
                  </a:lnTo>
                  <a:lnTo>
                    <a:pt x="2356" y="254"/>
                  </a:lnTo>
                  <a:lnTo>
                    <a:pt x="2349" y="248"/>
                  </a:lnTo>
                  <a:lnTo>
                    <a:pt x="2343" y="241"/>
                  </a:lnTo>
                  <a:lnTo>
                    <a:pt x="2338" y="233"/>
                  </a:lnTo>
                  <a:lnTo>
                    <a:pt x="2334" y="225"/>
                  </a:lnTo>
                  <a:lnTo>
                    <a:pt x="2330" y="216"/>
                  </a:lnTo>
                  <a:lnTo>
                    <a:pt x="2327" y="206"/>
                  </a:lnTo>
                  <a:lnTo>
                    <a:pt x="2326" y="196"/>
                  </a:lnTo>
                  <a:lnTo>
                    <a:pt x="2324" y="184"/>
                  </a:lnTo>
                  <a:lnTo>
                    <a:pt x="2324" y="173"/>
                  </a:lnTo>
                  <a:close/>
                  <a:moveTo>
                    <a:pt x="2357" y="173"/>
                  </a:moveTo>
                  <a:lnTo>
                    <a:pt x="2359" y="190"/>
                  </a:lnTo>
                  <a:lnTo>
                    <a:pt x="2362" y="206"/>
                  </a:lnTo>
                  <a:lnTo>
                    <a:pt x="2364" y="212"/>
                  </a:lnTo>
                  <a:lnTo>
                    <a:pt x="2367" y="218"/>
                  </a:lnTo>
                  <a:lnTo>
                    <a:pt x="2370" y="223"/>
                  </a:lnTo>
                  <a:lnTo>
                    <a:pt x="2373" y="229"/>
                  </a:lnTo>
                  <a:lnTo>
                    <a:pt x="2383" y="236"/>
                  </a:lnTo>
                  <a:lnTo>
                    <a:pt x="2392" y="242"/>
                  </a:lnTo>
                  <a:lnTo>
                    <a:pt x="2403" y="246"/>
                  </a:lnTo>
                  <a:lnTo>
                    <a:pt x="2415" y="248"/>
                  </a:lnTo>
                  <a:lnTo>
                    <a:pt x="2426" y="246"/>
                  </a:lnTo>
                  <a:lnTo>
                    <a:pt x="2438" y="242"/>
                  </a:lnTo>
                  <a:lnTo>
                    <a:pt x="2447" y="236"/>
                  </a:lnTo>
                  <a:lnTo>
                    <a:pt x="2455" y="229"/>
                  </a:lnTo>
                  <a:lnTo>
                    <a:pt x="2460" y="223"/>
                  </a:lnTo>
                  <a:lnTo>
                    <a:pt x="2462" y="218"/>
                  </a:lnTo>
                  <a:lnTo>
                    <a:pt x="2465" y="212"/>
                  </a:lnTo>
                  <a:lnTo>
                    <a:pt x="2468" y="205"/>
                  </a:lnTo>
                  <a:lnTo>
                    <a:pt x="2471" y="190"/>
                  </a:lnTo>
                  <a:lnTo>
                    <a:pt x="2473" y="172"/>
                  </a:lnTo>
                  <a:lnTo>
                    <a:pt x="2471" y="156"/>
                  </a:lnTo>
                  <a:lnTo>
                    <a:pt x="2468" y="140"/>
                  </a:lnTo>
                  <a:lnTo>
                    <a:pt x="2462" y="128"/>
                  </a:lnTo>
                  <a:lnTo>
                    <a:pt x="2455" y="118"/>
                  </a:lnTo>
                  <a:lnTo>
                    <a:pt x="2447" y="110"/>
                  </a:lnTo>
                  <a:lnTo>
                    <a:pt x="2438" y="104"/>
                  </a:lnTo>
                  <a:lnTo>
                    <a:pt x="2426" y="101"/>
                  </a:lnTo>
                  <a:lnTo>
                    <a:pt x="2415" y="100"/>
                  </a:lnTo>
                  <a:lnTo>
                    <a:pt x="2403" y="101"/>
                  </a:lnTo>
                  <a:lnTo>
                    <a:pt x="2392" y="104"/>
                  </a:lnTo>
                  <a:lnTo>
                    <a:pt x="2383" y="110"/>
                  </a:lnTo>
                  <a:lnTo>
                    <a:pt x="2373" y="117"/>
                  </a:lnTo>
                  <a:lnTo>
                    <a:pt x="2370" y="123"/>
                  </a:lnTo>
                  <a:lnTo>
                    <a:pt x="2367" y="128"/>
                  </a:lnTo>
                  <a:lnTo>
                    <a:pt x="2364" y="134"/>
                  </a:lnTo>
                  <a:lnTo>
                    <a:pt x="2362" y="141"/>
                  </a:lnTo>
                  <a:lnTo>
                    <a:pt x="2359" y="156"/>
                  </a:lnTo>
                  <a:lnTo>
                    <a:pt x="2357" y="173"/>
                  </a:lnTo>
                  <a:close/>
                  <a:moveTo>
                    <a:pt x="2527" y="287"/>
                  </a:moveTo>
                  <a:lnTo>
                    <a:pt x="2559" y="291"/>
                  </a:lnTo>
                  <a:lnTo>
                    <a:pt x="2561" y="297"/>
                  </a:lnTo>
                  <a:lnTo>
                    <a:pt x="2562" y="304"/>
                  </a:lnTo>
                  <a:lnTo>
                    <a:pt x="2566" y="308"/>
                  </a:lnTo>
                  <a:lnTo>
                    <a:pt x="2571" y="313"/>
                  </a:lnTo>
                  <a:lnTo>
                    <a:pt x="2576" y="316"/>
                  </a:lnTo>
                  <a:lnTo>
                    <a:pt x="2585" y="318"/>
                  </a:lnTo>
                  <a:lnTo>
                    <a:pt x="2594" y="321"/>
                  </a:lnTo>
                  <a:lnTo>
                    <a:pt x="2604" y="321"/>
                  </a:lnTo>
                  <a:lnTo>
                    <a:pt x="2614" y="321"/>
                  </a:lnTo>
                  <a:lnTo>
                    <a:pt x="2624" y="318"/>
                  </a:lnTo>
                  <a:lnTo>
                    <a:pt x="2631" y="316"/>
                  </a:lnTo>
                  <a:lnTo>
                    <a:pt x="2638" y="313"/>
                  </a:lnTo>
                  <a:lnTo>
                    <a:pt x="2644" y="307"/>
                  </a:lnTo>
                  <a:lnTo>
                    <a:pt x="2648" y="301"/>
                  </a:lnTo>
                  <a:lnTo>
                    <a:pt x="2653" y="294"/>
                  </a:lnTo>
                  <a:lnTo>
                    <a:pt x="2656" y="287"/>
                  </a:lnTo>
                  <a:lnTo>
                    <a:pt x="2657" y="271"/>
                  </a:lnTo>
                  <a:lnTo>
                    <a:pt x="2659" y="245"/>
                  </a:lnTo>
                  <a:lnTo>
                    <a:pt x="2653" y="251"/>
                  </a:lnTo>
                  <a:lnTo>
                    <a:pt x="2647" y="255"/>
                  </a:lnTo>
                  <a:lnTo>
                    <a:pt x="2640" y="259"/>
                  </a:lnTo>
                  <a:lnTo>
                    <a:pt x="2634" y="264"/>
                  </a:lnTo>
                  <a:lnTo>
                    <a:pt x="2627" y="267"/>
                  </a:lnTo>
                  <a:lnTo>
                    <a:pt x="2620" y="268"/>
                  </a:lnTo>
                  <a:lnTo>
                    <a:pt x="2612" y="269"/>
                  </a:lnTo>
                  <a:lnTo>
                    <a:pt x="2604" y="269"/>
                  </a:lnTo>
                  <a:lnTo>
                    <a:pt x="2595" y="269"/>
                  </a:lnTo>
                  <a:lnTo>
                    <a:pt x="2585" y="268"/>
                  </a:lnTo>
                  <a:lnTo>
                    <a:pt x="2576" y="267"/>
                  </a:lnTo>
                  <a:lnTo>
                    <a:pt x="2569" y="262"/>
                  </a:lnTo>
                  <a:lnTo>
                    <a:pt x="2561" y="259"/>
                  </a:lnTo>
                  <a:lnTo>
                    <a:pt x="2555" y="254"/>
                  </a:lnTo>
                  <a:lnTo>
                    <a:pt x="2548" y="248"/>
                  </a:lnTo>
                  <a:lnTo>
                    <a:pt x="2542" y="241"/>
                  </a:lnTo>
                  <a:lnTo>
                    <a:pt x="2537" y="233"/>
                  </a:lnTo>
                  <a:lnTo>
                    <a:pt x="2533" y="226"/>
                  </a:lnTo>
                  <a:lnTo>
                    <a:pt x="2529" y="218"/>
                  </a:lnTo>
                  <a:lnTo>
                    <a:pt x="2526" y="209"/>
                  </a:lnTo>
                  <a:lnTo>
                    <a:pt x="2523" y="200"/>
                  </a:lnTo>
                  <a:lnTo>
                    <a:pt x="2522" y="192"/>
                  </a:lnTo>
                  <a:lnTo>
                    <a:pt x="2520" y="182"/>
                  </a:lnTo>
                  <a:lnTo>
                    <a:pt x="2520" y="172"/>
                  </a:lnTo>
                  <a:lnTo>
                    <a:pt x="2520" y="159"/>
                  </a:lnTo>
                  <a:lnTo>
                    <a:pt x="2523" y="146"/>
                  </a:lnTo>
                  <a:lnTo>
                    <a:pt x="2526" y="133"/>
                  </a:lnTo>
                  <a:lnTo>
                    <a:pt x="2530" y="121"/>
                  </a:lnTo>
                  <a:lnTo>
                    <a:pt x="2536" y="110"/>
                  </a:lnTo>
                  <a:lnTo>
                    <a:pt x="2543" y="100"/>
                  </a:lnTo>
                  <a:lnTo>
                    <a:pt x="2550" y="92"/>
                  </a:lnTo>
                  <a:lnTo>
                    <a:pt x="2559" y="85"/>
                  </a:lnTo>
                  <a:lnTo>
                    <a:pt x="2569" y="79"/>
                  </a:lnTo>
                  <a:lnTo>
                    <a:pt x="2581" y="75"/>
                  </a:lnTo>
                  <a:lnTo>
                    <a:pt x="2592" y="72"/>
                  </a:lnTo>
                  <a:lnTo>
                    <a:pt x="2604" y="72"/>
                  </a:lnTo>
                  <a:lnTo>
                    <a:pt x="2612" y="72"/>
                  </a:lnTo>
                  <a:lnTo>
                    <a:pt x="2621" y="74"/>
                  </a:lnTo>
                  <a:lnTo>
                    <a:pt x="2628" y="75"/>
                  </a:lnTo>
                  <a:lnTo>
                    <a:pt x="2635" y="79"/>
                  </a:lnTo>
                  <a:lnTo>
                    <a:pt x="2643" y="82"/>
                  </a:lnTo>
                  <a:lnTo>
                    <a:pt x="2648" y="88"/>
                  </a:lnTo>
                  <a:lnTo>
                    <a:pt x="2656" y="94"/>
                  </a:lnTo>
                  <a:lnTo>
                    <a:pt x="2661" y="100"/>
                  </a:lnTo>
                  <a:lnTo>
                    <a:pt x="2661" y="77"/>
                  </a:lnTo>
                  <a:lnTo>
                    <a:pt x="2692" y="77"/>
                  </a:lnTo>
                  <a:lnTo>
                    <a:pt x="2692" y="244"/>
                  </a:lnTo>
                  <a:lnTo>
                    <a:pt x="2690" y="265"/>
                  </a:lnTo>
                  <a:lnTo>
                    <a:pt x="2689" y="282"/>
                  </a:lnTo>
                  <a:lnTo>
                    <a:pt x="2686" y="297"/>
                  </a:lnTo>
                  <a:lnTo>
                    <a:pt x="2682" y="308"/>
                  </a:lnTo>
                  <a:lnTo>
                    <a:pt x="2677" y="317"/>
                  </a:lnTo>
                  <a:lnTo>
                    <a:pt x="2670" y="324"/>
                  </a:lnTo>
                  <a:lnTo>
                    <a:pt x="2661" y="331"/>
                  </a:lnTo>
                  <a:lnTo>
                    <a:pt x="2653" y="337"/>
                  </a:lnTo>
                  <a:lnTo>
                    <a:pt x="2643" y="343"/>
                  </a:lnTo>
                  <a:lnTo>
                    <a:pt x="2631" y="346"/>
                  </a:lnTo>
                  <a:lnTo>
                    <a:pt x="2618" y="347"/>
                  </a:lnTo>
                  <a:lnTo>
                    <a:pt x="2604" y="349"/>
                  </a:lnTo>
                  <a:lnTo>
                    <a:pt x="2586" y="347"/>
                  </a:lnTo>
                  <a:lnTo>
                    <a:pt x="2572" y="344"/>
                  </a:lnTo>
                  <a:lnTo>
                    <a:pt x="2559" y="340"/>
                  </a:lnTo>
                  <a:lnTo>
                    <a:pt x="2548" y="333"/>
                  </a:lnTo>
                  <a:lnTo>
                    <a:pt x="2543" y="328"/>
                  </a:lnTo>
                  <a:lnTo>
                    <a:pt x="2539" y="324"/>
                  </a:lnTo>
                  <a:lnTo>
                    <a:pt x="2535" y="318"/>
                  </a:lnTo>
                  <a:lnTo>
                    <a:pt x="2532" y="314"/>
                  </a:lnTo>
                  <a:lnTo>
                    <a:pt x="2529" y="307"/>
                  </a:lnTo>
                  <a:lnTo>
                    <a:pt x="2527" y="301"/>
                  </a:lnTo>
                  <a:lnTo>
                    <a:pt x="2527" y="294"/>
                  </a:lnTo>
                  <a:lnTo>
                    <a:pt x="2527" y="287"/>
                  </a:lnTo>
                  <a:close/>
                  <a:moveTo>
                    <a:pt x="2553" y="170"/>
                  </a:moveTo>
                  <a:lnTo>
                    <a:pt x="2555" y="187"/>
                  </a:lnTo>
                  <a:lnTo>
                    <a:pt x="2558" y="203"/>
                  </a:lnTo>
                  <a:lnTo>
                    <a:pt x="2562" y="215"/>
                  </a:lnTo>
                  <a:lnTo>
                    <a:pt x="2569" y="225"/>
                  </a:lnTo>
                  <a:lnTo>
                    <a:pt x="2578" y="233"/>
                  </a:lnTo>
                  <a:lnTo>
                    <a:pt x="2586" y="238"/>
                  </a:lnTo>
                  <a:lnTo>
                    <a:pt x="2597" y="242"/>
                  </a:lnTo>
                  <a:lnTo>
                    <a:pt x="2607" y="242"/>
                  </a:lnTo>
                  <a:lnTo>
                    <a:pt x="2618" y="242"/>
                  </a:lnTo>
                  <a:lnTo>
                    <a:pt x="2628" y="238"/>
                  </a:lnTo>
                  <a:lnTo>
                    <a:pt x="2637" y="233"/>
                  </a:lnTo>
                  <a:lnTo>
                    <a:pt x="2646" y="225"/>
                  </a:lnTo>
                  <a:lnTo>
                    <a:pt x="2651" y="215"/>
                  </a:lnTo>
                  <a:lnTo>
                    <a:pt x="2657" y="203"/>
                  </a:lnTo>
                  <a:lnTo>
                    <a:pt x="2660" y="189"/>
                  </a:lnTo>
                  <a:lnTo>
                    <a:pt x="2660" y="170"/>
                  </a:lnTo>
                  <a:lnTo>
                    <a:pt x="2660" y="154"/>
                  </a:lnTo>
                  <a:lnTo>
                    <a:pt x="2657" y="140"/>
                  </a:lnTo>
                  <a:lnTo>
                    <a:pt x="2651" y="127"/>
                  </a:lnTo>
                  <a:lnTo>
                    <a:pt x="2644" y="117"/>
                  </a:lnTo>
                  <a:lnTo>
                    <a:pt x="2637" y="110"/>
                  </a:lnTo>
                  <a:lnTo>
                    <a:pt x="2627" y="104"/>
                  </a:lnTo>
                  <a:lnTo>
                    <a:pt x="2617" y="100"/>
                  </a:lnTo>
                  <a:lnTo>
                    <a:pt x="2607" y="100"/>
                  </a:lnTo>
                  <a:lnTo>
                    <a:pt x="2597" y="100"/>
                  </a:lnTo>
                  <a:lnTo>
                    <a:pt x="2586" y="104"/>
                  </a:lnTo>
                  <a:lnTo>
                    <a:pt x="2578" y="110"/>
                  </a:lnTo>
                  <a:lnTo>
                    <a:pt x="2569" y="117"/>
                  </a:lnTo>
                  <a:lnTo>
                    <a:pt x="2562" y="127"/>
                  </a:lnTo>
                  <a:lnTo>
                    <a:pt x="2558" y="138"/>
                  </a:lnTo>
                  <a:lnTo>
                    <a:pt x="2555" y="153"/>
                  </a:lnTo>
                  <a:lnTo>
                    <a:pt x="2553" y="170"/>
                  </a:lnTo>
                  <a:close/>
                  <a:moveTo>
                    <a:pt x="2729" y="39"/>
                  </a:moveTo>
                  <a:lnTo>
                    <a:pt x="2729" y="2"/>
                  </a:lnTo>
                  <a:lnTo>
                    <a:pt x="2762" y="2"/>
                  </a:lnTo>
                  <a:lnTo>
                    <a:pt x="2762" y="39"/>
                  </a:lnTo>
                  <a:lnTo>
                    <a:pt x="2729" y="39"/>
                  </a:lnTo>
                  <a:close/>
                  <a:moveTo>
                    <a:pt x="2729" y="269"/>
                  </a:moveTo>
                  <a:lnTo>
                    <a:pt x="2729" y="77"/>
                  </a:lnTo>
                  <a:lnTo>
                    <a:pt x="2762" y="77"/>
                  </a:lnTo>
                  <a:lnTo>
                    <a:pt x="2762" y="269"/>
                  </a:lnTo>
                  <a:lnTo>
                    <a:pt x="2729" y="269"/>
                  </a:lnTo>
                  <a:close/>
                  <a:moveTo>
                    <a:pt x="2928" y="199"/>
                  </a:moveTo>
                  <a:lnTo>
                    <a:pt x="2961" y="203"/>
                  </a:lnTo>
                  <a:lnTo>
                    <a:pt x="2957" y="219"/>
                  </a:lnTo>
                  <a:lnTo>
                    <a:pt x="2951" y="233"/>
                  </a:lnTo>
                  <a:lnTo>
                    <a:pt x="2944" y="245"/>
                  </a:lnTo>
                  <a:lnTo>
                    <a:pt x="2934" y="255"/>
                  </a:lnTo>
                  <a:lnTo>
                    <a:pt x="2922" y="264"/>
                  </a:lnTo>
                  <a:lnTo>
                    <a:pt x="2909" y="269"/>
                  </a:lnTo>
                  <a:lnTo>
                    <a:pt x="2895" y="272"/>
                  </a:lnTo>
                  <a:lnTo>
                    <a:pt x="2881" y="274"/>
                  </a:lnTo>
                  <a:lnTo>
                    <a:pt x="2870" y="274"/>
                  </a:lnTo>
                  <a:lnTo>
                    <a:pt x="2860" y="272"/>
                  </a:lnTo>
                  <a:lnTo>
                    <a:pt x="2852" y="271"/>
                  </a:lnTo>
                  <a:lnTo>
                    <a:pt x="2845" y="268"/>
                  </a:lnTo>
                  <a:lnTo>
                    <a:pt x="2836" y="264"/>
                  </a:lnTo>
                  <a:lnTo>
                    <a:pt x="2829" y="259"/>
                  </a:lnTo>
                  <a:lnTo>
                    <a:pt x="2823" y="254"/>
                  </a:lnTo>
                  <a:lnTo>
                    <a:pt x="2816" y="248"/>
                  </a:lnTo>
                  <a:lnTo>
                    <a:pt x="2810" y="241"/>
                  </a:lnTo>
                  <a:lnTo>
                    <a:pt x="2806" y="233"/>
                  </a:lnTo>
                  <a:lnTo>
                    <a:pt x="2801" y="225"/>
                  </a:lnTo>
                  <a:lnTo>
                    <a:pt x="2798" y="216"/>
                  </a:lnTo>
                  <a:lnTo>
                    <a:pt x="2796" y="208"/>
                  </a:lnTo>
                  <a:lnTo>
                    <a:pt x="2793" y="196"/>
                  </a:lnTo>
                  <a:lnTo>
                    <a:pt x="2793" y="186"/>
                  </a:lnTo>
                  <a:lnTo>
                    <a:pt x="2791" y="174"/>
                  </a:lnTo>
                  <a:lnTo>
                    <a:pt x="2793" y="159"/>
                  </a:lnTo>
                  <a:lnTo>
                    <a:pt x="2794" y="144"/>
                  </a:lnTo>
                  <a:lnTo>
                    <a:pt x="2797" y="131"/>
                  </a:lnTo>
                  <a:lnTo>
                    <a:pt x="2803" y="118"/>
                  </a:lnTo>
                  <a:lnTo>
                    <a:pt x="2808" y="108"/>
                  </a:lnTo>
                  <a:lnTo>
                    <a:pt x="2816" y="98"/>
                  </a:lnTo>
                  <a:lnTo>
                    <a:pt x="2824" y="91"/>
                  </a:lnTo>
                  <a:lnTo>
                    <a:pt x="2834" y="84"/>
                  </a:lnTo>
                  <a:lnTo>
                    <a:pt x="2845" y="78"/>
                  </a:lnTo>
                  <a:lnTo>
                    <a:pt x="2856" y="75"/>
                  </a:lnTo>
                  <a:lnTo>
                    <a:pt x="2868" y="72"/>
                  </a:lnTo>
                  <a:lnTo>
                    <a:pt x="2881" y="72"/>
                  </a:lnTo>
                  <a:lnTo>
                    <a:pt x="2895" y="72"/>
                  </a:lnTo>
                  <a:lnTo>
                    <a:pt x="2909" y="77"/>
                  </a:lnTo>
                  <a:lnTo>
                    <a:pt x="2921" y="81"/>
                  </a:lnTo>
                  <a:lnTo>
                    <a:pt x="2932" y="88"/>
                  </a:lnTo>
                  <a:lnTo>
                    <a:pt x="2941" y="97"/>
                  </a:lnTo>
                  <a:lnTo>
                    <a:pt x="2948" y="107"/>
                  </a:lnTo>
                  <a:lnTo>
                    <a:pt x="2954" y="120"/>
                  </a:lnTo>
                  <a:lnTo>
                    <a:pt x="2957" y="133"/>
                  </a:lnTo>
                  <a:lnTo>
                    <a:pt x="2925" y="138"/>
                  </a:lnTo>
                  <a:lnTo>
                    <a:pt x="2922" y="128"/>
                  </a:lnTo>
                  <a:lnTo>
                    <a:pt x="2919" y="121"/>
                  </a:lnTo>
                  <a:lnTo>
                    <a:pt x="2915" y="114"/>
                  </a:lnTo>
                  <a:lnTo>
                    <a:pt x="2909" y="108"/>
                  </a:lnTo>
                  <a:lnTo>
                    <a:pt x="2904" y="104"/>
                  </a:lnTo>
                  <a:lnTo>
                    <a:pt x="2896" y="101"/>
                  </a:lnTo>
                  <a:lnTo>
                    <a:pt x="2889" y="100"/>
                  </a:lnTo>
                  <a:lnTo>
                    <a:pt x="2882" y="98"/>
                  </a:lnTo>
                  <a:lnTo>
                    <a:pt x="2869" y="100"/>
                  </a:lnTo>
                  <a:lnTo>
                    <a:pt x="2859" y="104"/>
                  </a:lnTo>
                  <a:lnTo>
                    <a:pt x="2849" y="108"/>
                  </a:lnTo>
                  <a:lnTo>
                    <a:pt x="2842" y="117"/>
                  </a:lnTo>
                  <a:lnTo>
                    <a:pt x="2837" y="121"/>
                  </a:lnTo>
                  <a:lnTo>
                    <a:pt x="2834" y="127"/>
                  </a:lnTo>
                  <a:lnTo>
                    <a:pt x="2832" y="133"/>
                  </a:lnTo>
                  <a:lnTo>
                    <a:pt x="2829" y="140"/>
                  </a:lnTo>
                  <a:lnTo>
                    <a:pt x="2826" y="154"/>
                  </a:lnTo>
                  <a:lnTo>
                    <a:pt x="2826" y="173"/>
                  </a:lnTo>
                  <a:lnTo>
                    <a:pt x="2826" y="192"/>
                  </a:lnTo>
                  <a:lnTo>
                    <a:pt x="2829" y="206"/>
                  </a:lnTo>
                  <a:lnTo>
                    <a:pt x="2834" y="219"/>
                  </a:lnTo>
                  <a:lnTo>
                    <a:pt x="2840" y="229"/>
                  </a:lnTo>
                  <a:lnTo>
                    <a:pt x="2849" y="238"/>
                  </a:lnTo>
                  <a:lnTo>
                    <a:pt x="2857" y="242"/>
                  </a:lnTo>
                  <a:lnTo>
                    <a:pt x="2868" y="246"/>
                  </a:lnTo>
                  <a:lnTo>
                    <a:pt x="2879" y="248"/>
                  </a:lnTo>
                  <a:lnTo>
                    <a:pt x="2889" y="246"/>
                  </a:lnTo>
                  <a:lnTo>
                    <a:pt x="2898" y="245"/>
                  </a:lnTo>
                  <a:lnTo>
                    <a:pt x="2905" y="241"/>
                  </a:lnTo>
                  <a:lnTo>
                    <a:pt x="2912" y="235"/>
                  </a:lnTo>
                  <a:lnTo>
                    <a:pt x="2918" y="229"/>
                  </a:lnTo>
                  <a:lnTo>
                    <a:pt x="2922" y="220"/>
                  </a:lnTo>
                  <a:lnTo>
                    <a:pt x="2927" y="210"/>
                  </a:lnTo>
                  <a:lnTo>
                    <a:pt x="2928" y="199"/>
                  </a:lnTo>
                  <a:close/>
                  <a:moveTo>
                    <a:pt x="2977" y="269"/>
                  </a:moveTo>
                  <a:lnTo>
                    <a:pt x="2977" y="2"/>
                  </a:lnTo>
                  <a:lnTo>
                    <a:pt x="3010" y="2"/>
                  </a:lnTo>
                  <a:lnTo>
                    <a:pt x="3010" y="154"/>
                  </a:lnTo>
                  <a:lnTo>
                    <a:pt x="3088" y="77"/>
                  </a:lnTo>
                  <a:lnTo>
                    <a:pt x="3131" y="77"/>
                  </a:lnTo>
                  <a:lnTo>
                    <a:pt x="3056" y="148"/>
                  </a:lnTo>
                  <a:lnTo>
                    <a:pt x="3139" y="269"/>
                  </a:lnTo>
                  <a:lnTo>
                    <a:pt x="3098" y="269"/>
                  </a:lnTo>
                  <a:lnTo>
                    <a:pt x="3033" y="172"/>
                  </a:lnTo>
                  <a:lnTo>
                    <a:pt x="3010" y="193"/>
                  </a:lnTo>
                  <a:lnTo>
                    <a:pt x="3010" y="269"/>
                  </a:lnTo>
                  <a:lnTo>
                    <a:pt x="2977" y="269"/>
                  </a:lnTo>
                  <a:close/>
                  <a:moveTo>
                    <a:pt x="3152" y="344"/>
                  </a:moveTo>
                  <a:lnTo>
                    <a:pt x="3147" y="314"/>
                  </a:lnTo>
                  <a:lnTo>
                    <a:pt x="3157" y="317"/>
                  </a:lnTo>
                  <a:lnTo>
                    <a:pt x="3166" y="317"/>
                  </a:lnTo>
                  <a:lnTo>
                    <a:pt x="3176" y="316"/>
                  </a:lnTo>
                  <a:lnTo>
                    <a:pt x="3185" y="314"/>
                  </a:lnTo>
                  <a:lnTo>
                    <a:pt x="3191" y="310"/>
                  </a:lnTo>
                  <a:lnTo>
                    <a:pt x="3195" y="303"/>
                  </a:lnTo>
                  <a:lnTo>
                    <a:pt x="3199" y="294"/>
                  </a:lnTo>
                  <a:lnTo>
                    <a:pt x="3205" y="278"/>
                  </a:lnTo>
                  <a:lnTo>
                    <a:pt x="3206" y="275"/>
                  </a:lnTo>
                  <a:lnTo>
                    <a:pt x="3208" y="271"/>
                  </a:lnTo>
                  <a:lnTo>
                    <a:pt x="3134" y="77"/>
                  </a:lnTo>
                  <a:lnTo>
                    <a:pt x="3169" y="77"/>
                  </a:lnTo>
                  <a:lnTo>
                    <a:pt x="3211" y="187"/>
                  </a:lnTo>
                  <a:lnTo>
                    <a:pt x="3214" y="199"/>
                  </a:lnTo>
                  <a:lnTo>
                    <a:pt x="3218" y="210"/>
                  </a:lnTo>
                  <a:lnTo>
                    <a:pt x="3221" y="220"/>
                  </a:lnTo>
                  <a:lnTo>
                    <a:pt x="3224" y="233"/>
                  </a:lnTo>
                  <a:lnTo>
                    <a:pt x="3227" y="222"/>
                  </a:lnTo>
                  <a:lnTo>
                    <a:pt x="3231" y="210"/>
                  </a:lnTo>
                  <a:lnTo>
                    <a:pt x="3234" y="200"/>
                  </a:lnTo>
                  <a:lnTo>
                    <a:pt x="3238" y="189"/>
                  </a:lnTo>
                  <a:lnTo>
                    <a:pt x="3278" y="77"/>
                  </a:lnTo>
                  <a:lnTo>
                    <a:pt x="3312" y="77"/>
                  </a:lnTo>
                  <a:lnTo>
                    <a:pt x="3238" y="274"/>
                  </a:lnTo>
                  <a:lnTo>
                    <a:pt x="3232" y="288"/>
                  </a:lnTo>
                  <a:lnTo>
                    <a:pt x="3228" y="300"/>
                  </a:lnTo>
                  <a:lnTo>
                    <a:pt x="3224" y="310"/>
                  </a:lnTo>
                  <a:lnTo>
                    <a:pt x="3219" y="317"/>
                  </a:lnTo>
                  <a:lnTo>
                    <a:pt x="3215" y="324"/>
                  </a:lnTo>
                  <a:lnTo>
                    <a:pt x="3211" y="331"/>
                  </a:lnTo>
                  <a:lnTo>
                    <a:pt x="3205" y="337"/>
                  </a:lnTo>
                  <a:lnTo>
                    <a:pt x="3201" y="341"/>
                  </a:lnTo>
                  <a:lnTo>
                    <a:pt x="3193" y="344"/>
                  </a:lnTo>
                  <a:lnTo>
                    <a:pt x="3188" y="347"/>
                  </a:lnTo>
                  <a:lnTo>
                    <a:pt x="3180" y="349"/>
                  </a:lnTo>
                  <a:lnTo>
                    <a:pt x="3173" y="349"/>
                  </a:lnTo>
                  <a:lnTo>
                    <a:pt x="3163" y="347"/>
                  </a:lnTo>
                  <a:lnTo>
                    <a:pt x="3152" y="344"/>
                  </a:lnTo>
                  <a:close/>
                  <a:moveTo>
                    <a:pt x="3203" y="52"/>
                  </a:moveTo>
                  <a:lnTo>
                    <a:pt x="3227" y="0"/>
                  </a:lnTo>
                  <a:lnTo>
                    <a:pt x="3271" y="0"/>
                  </a:lnTo>
                  <a:lnTo>
                    <a:pt x="3231" y="52"/>
                  </a:lnTo>
                  <a:lnTo>
                    <a:pt x="3203" y="52"/>
                  </a:lnTo>
                  <a:close/>
                  <a:moveTo>
                    <a:pt x="3424" y="39"/>
                  </a:moveTo>
                  <a:lnTo>
                    <a:pt x="3424" y="2"/>
                  </a:lnTo>
                  <a:lnTo>
                    <a:pt x="3456" y="2"/>
                  </a:lnTo>
                  <a:lnTo>
                    <a:pt x="3456" y="39"/>
                  </a:lnTo>
                  <a:lnTo>
                    <a:pt x="3424" y="39"/>
                  </a:lnTo>
                  <a:close/>
                  <a:moveTo>
                    <a:pt x="3424" y="269"/>
                  </a:moveTo>
                  <a:lnTo>
                    <a:pt x="3424" y="77"/>
                  </a:lnTo>
                  <a:lnTo>
                    <a:pt x="3456" y="77"/>
                  </a:lnTo>
                  <a:lnTo>
                    <a:pt x="3456" y="269"/>
                  </a:lnTo>
                  <a:lnTo>
                    <a:pt x="3424" y="269"/>
                  </a:lnTo>
                  <a:close/>
                  <a:moveTo>
                    <a:pt x="3495" y="269"/>
                  </a:moveTo>
                  <a:lnTo>
                    <a:pt x="3495" y="77"/>
                  </a:lnTo>
                  <a:lnTo>
                    <a:pt x="3525" y="77"/>
                  </a:lnTo>
                  <a:lnTo>
                    <a:pt x="3525" y="104"/>
                  </a:lnTo>
                  <a:lnTo>
                    <a:pt x="3531" y="97"/>
                  </a:lnTo>
                  <a:lnTo>
                    <a:pt x="3537" y="89"/>
                  </a:lnTo>
                  <a:lnTo>
                    <a:pt x="3544" y="84"/>
                  </a:lnTo>
                  <a:lnTo>
                    <a:pt x="3551" y="79"/>
                  </a:lnTo>
                  <a:lnTo>
                    <a:pt x="3558" y="77"/>
                  </a:lnTo>
                  <a:lnTo>
                    <a:pt x="3567" y="74"/>
                  </a:lnTo>
                  <a:lnTo>
                    <a:pt x="3577" y="72"/>
                  </a:lnTo>
                  <a:lnTo>
                    <a:pt x="3587" y="72"/>
                  </a:lnTo>
                  <a:lnTo>
                    <a:pt x="3596" y="72"/>
                  </a:lnTo>
                  <a:lnTo>
                    <a:pt x="3603" y="74"/>
                  </a:lnTo>
                  <a:lnTo>
                    <a:pt x="3611" y="75"/>
                  </a:lnTo>
                  <a:lnTo>
                    <a:pt x="3619" y="78"/>
                  </a:lnTo>
                  <a:lnTo>
                    <a:pt x="3626" y="81"/>
                  </a:lnTo>
                  <a:lnTo>
                    <a:pt x="3632" y="85"/>
                  </a:lnTo>
                  <a:lnTo>
                    <a:pt x="3636" y="89"/>
                  </a:lnTo>
                  <a:lnTo>
                    <a:pt x="3640" y="95"/>
                  </a:lnTo>
                  <a:lnTo>
                    <a:pt x="3648" y="105"/>
                  </a:lnTo>
                  <a:lnTo>
                    <a:pt x="3650" y="118"/>
                  </a:lnTo>
                  <a:lnTo>
                    <a:pt x="3652" y="131"/>
                  </a:lnTo>
                  <a:lnTo>
                    <a:pt x="3653" y="151"/>
                  </a:lnTo>
                  <a:lnTo>
                    <a:pt x="3653" y="269"/>
                  </a:lnTo>
                  <a:lnTo>
                    <a:pt x="3620" y="269"/>
                  </a:lnTo>
                  <a:lnTo>
                    <a:pt x="3620" y="153"/>
                  </a:lnTo>
                  <a:lnTo>
                    <a:pt x="3619" y="134"/>
                  </a:lnTo>
                  <a:lnTo>
                    <a:pt x="3616" y="123"/>
                  </a:lnTo>
                  <a:lnTo>
                    <a:pt x="3614" y="117"/>
                  </a:lnTo>
                  <a:lnTo>
                    <a:pt x="3610" y="112"/>
                  </a:lnTo>
                  <a:lnTo>
                    <a:pt x="3607" y="110"/>
                  </a:lnTo>
                  <a:lnTo>
                    <a:pt x="3603" y="107"/>
                  </a:lnTo>
                  <a:lnTo>
                    <a:pt x="3597" y="104"/>
                  </a:lnTo>
                  <a:lnTo>
                    <a:pt x="3591" y="102"/>
                  </a:lnTo>
                  <a:lnTo>
                    <a:pt x="3586" y="101"/>
                  </a:lnTo>
                  <a:lnTo>
                    <a:pt x="3580" y="100"/>
                  </a:lnTo>
                  <a:lnTo>
                    <a:pt x="3570" y="101"/>
                  </a:lnTo>
                  <a:lnTo>
                    <a:pt x="3560" y="104"/>
                  </a:lnTo>
                  <a:lnTo>
                    <a:pt x="3551" y="108"/>
                  </a:lnTo>
                  <a:lnTo>
                    <a:pt x="3544" y="114"/>
                  </a:lnTo>
                  <a:lnTo>
                    <a:pt x="3539" y="117"/>
                  </a:lnTo>
                  <a:lnTo>
                    <a:pt x="3537" y="121"/>
                  </a:lnTo>
                  <a:lnTo>
                    <a:pt x="3534" y="127"/>
                  </a:lnTo>
                  <a:lnTo>
                    <a:pt x="3532" y="133"/>
                  </a:lnTo>
                  <a:lnTo>
                    <a:pt x="3529" y="147"/>
                  </a:lnTo>
                  <a:lnTo>
                    <a:pt x="3528" y="164"/>
                  </a:lnTo>
                  <a:lnTo>
                    <a:pt x="3528" y="269"/>
                  </a:lnTo>
                  <a:lnTo>
                    <a:pt x="3495" y="269"/>
                  </a:lnTo>
                  <a:close/>
                  <a:moveTo>
                    <a:pt x="3679" y="212"/>
                  </a:moveTo>
                  <a:lnTo>
                    <a:pt x="3711" y="208"/>
                  </a:lnTo>
                  <a:lnTo>
                    <a:pt x="3714" y="216"/>
                  </a:lnTo>
                  <a:lnTo>
                    <a:pt x="3717" y="223"/>
                  </a:lnTo>
                  <a:lnTo>
                    <a:pt x="3721" y="231"/>
                  </a:lnTo>
                  <a:lnTo>
                    <a:pt x="3727" y="236"/>
                  </a:lnTo>
                  <a:lnTo>
                    <a:pt x="3734" y="241"/>
                  </a:lnTo>
                  <a:lnTo>
                    <a:pt x="3741" y="245"/>
                  </a:lnTo>
                  <a:lnTo>
                    <a:pt x="3751" y="246"/>
                  </a:lnTo>
                  <a:lnTo>
                    <a:pt x="3761" y="248"/>
                  </a:lnTo>
                  <a:lnTo>
                    <a:pt x="3773" y="246"/>
                  </a:lnTo>
                  <a:lnTo>
                    <a:pt x="3782" y="245"/>
                  </a:lnTo>
                  <a:lnTo>
                    <a:pt x="3789" y="242"/>
                  </a:lnTo>
                  <a:lnTo>
                    <a:pt x="3796" y="238"/>
                  </a:lnTo>
                  <a:lnTo>
                    <a:pt x="3800" y="233"/>
                  </a:lnTo>
                  <a:lnTo>
                    <a:pt x="3803" y="228"/>
                  </a:lnTo>
                  <a:lnTo>
                    <a:pt x="3806" y="222"/>
                  </a:lnTo>
                  <a:lnTo>
                    <a:pt x="3806" y="216"/>
                  </a:lnTo>
                  <a:lnTo>
                    <a:pt x="3806" y="210"/>
                  </a:lnTo>
                  <a:lnTo>
                    <a:pt x="3805" y="206"/>
                  </a:lnTo>
                  <a:lnTo>
                    <a:pt x="3800" y="202"/>
                  </a:lnTo>
                  <a:lnTo>
                    <a:pt x="3796" y="199"/>
                  </a:lnTo>
                  <a:lnTo>
                    <a:pt x="3784" y="195"/>
                  </a:lnTo>
                  <a:lnTo>
                    <a:pt x="3763" y="187"/>
                  </a:lnTo>
                  <a:lnTo>
                    <a:pt x="3746" y="183"/>
                  </a:lnTo>
                  <a:lnTo>
                    <a:pt x="3733" y="179"/>
                  </a:lnTo>
                  <a:lnTo>
                    <a:pt x="3721" y="176"/>
                  </a:lnTo>
                  <a:lnTo>
                    <a:pt x="3712" y="172"/>
                  </a:lnTo>
                  <a:lnTo>
                    <a:pt x="3707" y="169"/>
                  </a:lnTo>
                  <a:lnTo>
                    <a:pt x="3701" y="164"/>
                  </a:lnTo>
                  <a:lnTo>
                    <a:pt x="3695" y="159"/>
                  </a:lnTo>
                  <a:lnTo>
                    <a:pt x="3692" y="154"/>
                  </a:lnTo>
                  <a:lnTo>
                    <a:pt x="3688" y="147"/>
                  </a:lnTo>
                  <a:lnTo>
                    <a:pt x="3686" y="141"/>
                  </a:lnTo>
                  <a:lnTo>
                    <a:pt x="3685" y="134"/>
                  </a:lnTo>
                  <a:lnTo>
                    <a:pt x="3685" y="127"/>
                  </a:lnTo>
                  <a:lnTo>
                    <a:pt x="3685" y="121"/>
                  </a:lnTo>
                  <a:lnTo>
                    <a:pt x="3686" y="115"/>
                  </a:lnTo>
                  <a:lnTo>
                    <a:pt x="3688" y="110"/>
                  </a:lnTo>
                  <a:lnTo>
                    <a:pt x="3691" y="104"/>
                  </a:lnTo>
                  <a:lnTo>
                    <a:pt x="3698" y="94"/>
                  </a:lnTo>
                  <a:lnTo>
                    <a:pt x="3707" y="85"/>
                  </a:lnTo>
                  <a:lnTo>
                    <a:pt x="3715" y="81"/>
                  </a:lnTo>
                  <a:lnTo>
                    <a:pt x="3727" y="75"/>
                  </a:lnTo>
                  <a:lnTo>
                    <a:pt x="3741" y="72"/>
                  </a:lnTo>
                  <a:lnTo>
                    <a:pt x="3756" y="72"/>
                  </a:lnTo>
                  <a:lnTo>
                    <a:pt x="3767" y="72"/>
                  </a:lnTo>
                  <a:lnTo>
                    <a:pt x="3777" y="74"/>
                  </a:lnTo>
                  <a:lnTo>
                    <a:pt x="3787" y="75"/>
                  </a:lnTo>
                  <a:lnTo>
                    <a:pt x="3796" y="78"/>
                  </a:lnTo>
                  <a:lnTo>
                    <a:pt x="3805" y="82"/>
                  </a:lnTo>
                  <a:lnTo>
                    <a:pt x="3810" y="87"/>
                  </a:lnTo>
                  <a:lnTo>
                    <a:pt x="3816" y="91"/>
                  </a:lnTo>
                  <a:lnTo>
                    <a:pt x="3822" y="97"/>
                  </a:lnTo>
                  <a:lnTo>
                    <a:pt x="3825" y="102"/>
                  </a:lnTo>
                  <a:lnTo>
                    <a:pt x="3828" y="110"/>
                  </a:lnTo>
                  <a:lnTo>
                    <a:pt x="3831" y="117"/>
                  </a:lnTo>
                  <a:lnTo>
                    <a:pt x="3832" y="127"/>
                  </a:lnTo>
                  <a:lnTo>
                    <a:pt x="3800" y="131"/>
                  </a:lnTo>
                  <a:lnTo>
                    <a:pt x="3799" y="124"/>
                  </a:lnTo>
                  <a:lnTo>
                    <a:pt x="3796" y="117"/>
                  </a:lnTo>
                  <a:lnTo>
                    <a:pt x="3793" y="112"/>
                  </a:lnTo>
                  <a:lnTo>
                    <a:pt x="3787" y="107"/>
                  </a:lnTo>
                  <a:lnTo>
                    <a:pt x="3782" y="104"/>
                  </a:lnTo>
                  <a:lnTo>
                    <a:pt x="3776" y="101"/>
                  </a:lnTo>
                  <a:lnTo>
                    <a:pt x="3767" y="100"/>
                  </a:lnTo>
                  <a:lnTo>
                    <a:pt x="3759" y="98"/>
                  </a:lnTo>
                  <a:lnTo>
                    <a:pt x="3747" y="100"/>
                  </a:lnTo>
                  <a:lnTo>
                    <a:pt x="3738" y="101"/>
                  </a:lnTo>
                  <a:lnTo>
                    <a:pt x="3731" y="102"/>
                  </a:lnTo>
                  <a:lnTo>
                    <a:pt x="3725" y="107"/>
                  </a:lnTo>
                  <a:lnTo>
                    <a:pt x="3721" y="110"/>
                  </a:lnTo>
                  <a:lnTo>
                    <a:pt x="3718" y="114"/>
                  </a:lnTo>
                  <a:lnTo>
                    <a:pt x="3717" y="118"/>
                  </a:lnTo>
                  <a:lnTo>
                    <a:pt x="3717" y="124"/>
                  </a:lnTo>
                  <a:lnTo>
                    <a:pt x="3717" y="130"/>
                  </a:lnTo>
                  <a:lnTo>
                    <a:pt x="3720" y="136"/>
                  </a:lnTo>
                  <a:lnTo>
                    <a:pt x="3725" y="140"/>
                  </a:lnTo>
                  <a:lnTo>
                    <a:pt x="3733" y="144"/>
                  </a:lnTo>
                  <a:lnTo>
                    <a:pt x="3743" y="147"/>
                  </a:lnTo>
                  <a:lnTo>
                    <a:pt x="3761" y="153"/>
                  </a:lnTo>
                  <a:lnTo>
                    <a:pt x="3777" y="157"/>
                  </a:lnTo>
                  <a:lnTo>
                    <a:pt x="3792" y="161"/>
                  </a:lnTo>
                  <a:lnTo>
                    <a:pt x="3802" y="164"/>
                  </a:lnTo>
                  <a:lnTo>
                    <a:pt x="3810" y="167"/>
                  </a:lnTo>
                  <a:lnTo>
                    <a:pt x="3818" y="172"/>
                  </a:lnTo>
                  <a:lnTo>
                    <a:pt x="3823" y="174"/>
                  </a:lnTo>
                  <a:lnTo>
                    <a:pt x="3828" y="180"/>
                  </a:lnTo>
                  <a:lnTo>
                    <a:pt x="3832" y="184"/>
                  </a:lnTo>
                  <a:lnTo>
                    <a:pt x="3836" y="190"/>
                  </a:lnTo>
                  <a:lnTo>
                    <a:pt x="3838" y="197"/>
                  </a:lnTo>
                  <a:lnTo>
                    <a:pt x="3839" y="205"/>
                  </a:lnTo>
                  <a:lnTo>
                    <a:pt x="3841" y="213"/>
                  </a:lnTo>
                  <a:lnTo>
                    <a:pt x="3839" y="220"/>
                  </a:lnTo>
                  <a:lnTo>
                    <a:pt x="3838" y="229"/>
                  </a:lnTo>
                  <a:lnTo>
                    <a:pt x="3835" y="236"/>
                  </a:lnTo>
                  <a:lnTo>
                    <a:pt x="3831" y="244"/>
                  </a:lnTo>
                  <a:lnTo>
                    <a:pt x="3825" y="251"/>
                  </a:lnTo>
                  <a:lnTo>
                    <a:pt x="3819" y="256"/>
                  </a:lnTo>
                  <a:lnTo>
                    <a:pt x="3812" y="262"/>
                  </a:lnTo>
                  <a:lnTo>
                    <a:pt x="3803" y="267"/>
                  </a:lnTo>
                  <a:lnTo>
                    <a:pt x="3793" y="269"/>
                  </a:lnTo>
                  <a:lnTo>
                    <a:pt x="3783" y="272"/>
                  </a:lnTo>
                  <a:lnTo>
                    <a:pt x="3773" y="274"/>
                  </a:lnTo>
                  <a:lnTo>
                    <a:pt x="3761" y="274"/>
                  </a:lnTo>
                  <a:lnTo>
                    <a:pt x="3744" y="274"/>
                  </a:lnTo>
                  <a:lnTo>
                    <a:pt x="3728" y="271"/>
                  </a:lnTo>
                  <a:lnTo>
                    <a:pt x="3715" y="265"/>
                  </a:lnTo>
                  <a:lnTo>
                    <a:pt x="3704" y="258"/>
                  </a:lnTo>
                  <a:lnTo>
                    <a:pt x="3695" y="249"/>
                  </a:lnTo>
                  <a:lnTo>
                    <a:pt x="3688" y="239"/>
                  </a:lnTo>
                  <a:lnTo>
                    <a:pt x="3682" y="226"/>
                  </a:lnTo>
                  <a:lnTo>
                    <a:pt x="3679" y="212"/>
                  </a:lnTo>
                  <a:close/>
                  <a:moveTo>
                    <a:pt x="3939" y="241"/>
                  </a:moveTo>
                  <a:lnTo>
                    <a:pt x="3943" y="269"/>
                  </a:lnTo>
                  <a:lnTo>
                    <a:pt x="3930" y="272"/>
                  </a:lnTo>
                  <a:lnTo>
                    <a:pt x="3919" y="272"/>
                  </a:lnTo>
                  <a:lnTo>
                    <a:pt x="3910" y="272"/>
                  </a:lnTo>
                  <a:lnTo>
                    <a:pt x="3903" y="271"/>
                  </a:lnTo>
                  <a:lnTo>
                    <a:pt x="3897" y="269"/>
                  </a:lnTo>
                  <a:lnTo>
                    <a:pt x="3891" y="267"/>
                  </a:lnTo>
                  <a:lnTo>
                    <a:pt x="3887" y="264"/>
                  </a:lnTo>
                  <a:lnTo>
                    <a:pt x="3883" y="261"/>
                  </a:lnTo>
                  <a:lnTo>
                    <a:pt x="3880" y="256"/>
                  </a:lnTo>
                  <a:lnTo>
                    <a:pt x="3877" y="252"/>
                  </a:lnTo>
                  <a:lnTo>
                    <a:pt x="3875" y="246"/>
                  </a:lnTo>
                  <a:lnTo>
                    <a:pt x="3874" y="238"/>
                  </a:lnTo>
                  <a:lnTo>
                    <a:pt x="3874" y="226"/>
                  </a:lnTo>
                  <a:lnTo>
                    <a:pt x="3874" y="213"/>
                  </a:lnTo>
                  <a:lnTo>
                    <a:pt x="3874" y="101"/>
                  </a:lnTo>
                  <a:lnTo>
                    <a:pt x="3849" y="101"/>
                  </a:lnTo>
                  <a:lnTo>
                    <a:pt x="3849" y="77"/>
                  </a:lnTo>
                  <a:lnTo>
                    <a:pt x="3874" y="77"/>
                  </a:lnTo>
                  <a:lnTo>
                    <a:pt x="3874" y="28"/>
                  </a:lnTo>
                  <a:lnTo>
                    <a:pt x="3906" y="9"/>
                  </a:lnTo>
                  <a:lnTo>
                    <a:pt x="3906" y="77"/>
                  </a:lnTo>
                  <a:lnTo>
                    <a:pt x="3939" y="77"/>
                  </a:lnTo>
                  <a:lnTo>
                    <a:pt x="3939" y="101"/>
                  </a:lnTo>
                  <a:lnTo>
                    <a:pt x="3906" y="101"/>
                  </a:lnTo>
                  <a:lnTo>
                    <a:pt x="3906" y="215"/>
                  </a:lnTo>
                  <a:lnTo>
                    <a:pt x="3907" y="226"/>
                  </a:lnTo>
                  <a:lnTo>
                    <a:pt x="3908" y="233"/>
                  </a:lnTo>
                  <a:lnTo>
                    <a:pt x="3910" y="236"/>
                  </a:lnTo>
                  <a:lnTo>
                    <a:pt x="3914" y="239"/>
                  </a:lnTo>
                  <a:lnTo>
                    <a:pt x="3919" y="241"/>
                  </a:lnTo>
                  <a:lnTo>
                    <a:pt x="3924" y="242"/>
                  </a:lnTo>
                  <a:lnTo>
                    <a:pt x="3932" y="242"/>
                  </a:lnTo>
                  <a:lnTo>
                    <a:pt x="3939" y="241"/>
                  </a:lnTo>
                  <a:close/>
                  <a:moveTo>
                    <a:pt x="3960" y="39"/>
                  </a:moveTo>
                  <a:lnTo>
                    <a:pt x="3960" y="2"/>
                  </a:lnTo>
                  <a:lnTo>
                    <a:pt x="3994" y="2"/>
                  </a:lnTo>
                  <a:lnTo>
                    <a:pt x="3994" y="39"/>
                  </a:lnTo>
                  <a:lnTo>
                    <a:pt x="3960" y="39"/>
                  </a:lnTo>
                  <a:close/>
                  <a:moveTo>
                    <a:pt x="3960" y="269"/>
                  </a:moveTo>
                  <a:lnTo>
                    <a:pt x="3960" y="77"/>
                  </a:lnTo>
                  <a:lnTo>
                    <a:pt x="3994" y="77"/>
                  </a:lnTo>
                  <a:lnTo>
                    <a:pt x="3994" y="269"/>
                  </a:lnTo>
                  <a:lnTo>
                    <a:pt x="3960" y="269"/>
                  </a:lnTo>
                  <a:close/>
                  <a:moveTo>
                    <a:pt x="4103" y="241"/>
                  </a:moveTo>
                  <a:lnTo>
                    <a:pt x="4107" y="269"/>
                  </a:lnTo>
                  <a:lnTo>
                    <a:pt x="4094" y="272"/>
                  </a:lnTo>
                  <a:lnTo>
                    <a:pt x="4083" y="272"/>
                  </a:lnTo>
                  <a:lnTo>
                    <a:pt x="4074" y="272"/>
                  </a:lnTo>
                  <a:lnTo>
                    <a:pt x="4067" y="271"/>
                  </a:lnTo>
                  <a:lnTo>
                    <a:pt x="4061" y="269"/>
                  </a:lnTo>
                  <a:lnTo>
                    <a:pt x="4056" y="267"/>
                  </a:lnTo>
                  <a:lnTo>
                    <a:pt x="4051" y="264"/>
                  </a:lnTo>
                  <a:lnTo>
                    <a:pt x="4047" y="261"/>
                  </a:lnTo>
                  <a:lnTo>
                    <a:pt x="4044" y="256"/>
                  </a:lnTo>
                  <a:lnTo>
                    <a:pt x="4041" y="252"/>
                  </a:lnTo>
                  <a:lnTo>
                    <a:pt x="4040" y="246"/>
                  </a:lnTo>
                  <a:lnTo>
                    <a:pt x="4038" y="238"/>
                  </a:lnTo>
                  <a:lnTo>
                    <a:pt x="4038" y="226"/>
                  </a:lnTo>
                  <a:lnTo>
                    <a:pt x="4038" y="213"/>
                  </a:lnTo>
                  <a:lnTo>
                    <a:pt x="4038" y="101"/>
                  </a:lnTo>
                  <a:lnTo>
                    <a:pt x="4014" y="101"/>
                  </a:lnTo>
                  <a:lnTo>
                    <a:pt x="4014" y="77"/>
                  </a:lnTo>
                  <a:lnTo>
                    <a:pt x="4038" y="77"/>
                  </a:lnTo>
                  <a:lnTo>
                    <a:pt x="4038" y="28"/>
                  </a:lnTo>
                  <a:lnTo>
                    <a:pt x="4070" y="9"/>
                  </a:lnTo>
                  <a:lnTo>
                    <a:pt x="4070" y="77"/>
                  </a:lnTo>
                  <a:lnTo>
                    <a:pt x="4103" y="77"/>
                  </a:lnTo>
                  <a:lnTo>
                    <a:pt x="4103" y="101"/>
                  </a:lnTo>
                  <a:lnTo>
                    <a:pt x="4070" y="101"/>
                  </a:lnTo>
                  <a:lnTo>
                    <a:pt x="4070" y="215"/>
                  </a:lnTo>
                  <a:lnTo>
                    <a:pt x="4071" y="226"/>
                  </a:lnTo>
                  <a:lnTo>
                    <a:pt x="4073" y="233"/>
                  </a:lnTo>
                  <a:lnTo>
                    <a:pt x="4074" y="236"/>
                  </a:lnTo>
                  <a:lnTo>
                    <a:pt x="4079" y="239"/>
                  </a:lnTo>
                  <a:lnTo>
                    <a:pt x="4083" y="241"/>
                  </a:lnTo>
                  <a:lnTo>
                    <a:pt x="4089" y="242"/>
                  </a:lnTo>
                  <a:lnTo>
                    <a:pt x="4096" y="242"/>
                  </a:lnTo>
                  <a:lnTo>
                    <a:pt x="4103" y="241"/>
                  </a:lnTo>
                  <a:close/>
                  <a:moveTo>
                    <a:pt x="4252" y="269"/>
                  </a:moveTo>
                  <a:lnTo>
                    <a:pt x="4252" y="241"/>
                  </a:lnTo>
                  <a:lnTo>
                    <a:pt x="4246" y="249"/>
                  </a:lnTo>
                  <a:lnTo>
                    <a:pt x="4239" y="255"/>
                  </a:lnTo>
                  <a:lnTo>
                    <a:pt x="4233" y="261"/>
                  </a:lnTo>
                  <a:lnTo>
                    <a:pt x="4224" y="267"/>
                  </a:lnTo>
                  <a:lnTo>
                    <a:pt x="4217" y="269"/>
                  </a:lnTo>
                  <a:lnTo>
                    <a:pt x="4208" y="272"/>
                  </a:lnTo>
                  <a:lnTo>
                    <a:pt x="4200" y="274"/>
                  </a:lnTo>
                  <a:lnTo>
                    <a:pt x="4190" y="274"/>
                  </a:lnTo>
                  <a:lnTo>
                    <a:pt x="4181" y="274"/>
                  </a:lnTo>
                  <a:lnTo>
                    <a:pt x="4174" y="272"/>
                  </a:lnTo>
                  <a:lnTo>
                    <a:pt x="4165" y="271"/>
                  </a:lnTo>
                  <a:lnTo>
                    <a:pt x="4158" y="268"/>
                  </a:lnTo>
                  <a:lnTo>
                    <a:pt x="4151" y="264"/>
                  </a:lnTo>
                  <a:lnTo>
                    <a:pt x="4145" y="261"/>
                  </a:lnTo>
                  <a:lnTo>
                    <a:pt x="4141" y="256"/>
                  </a:lnTo>
                  <a:lnTo>
                    <a:pt x="4136" y="251"/>
                  </a:lnTo>
                  <a:lnTo>
                    <a:pt x="4131" y="241"/>
                  </a:lnTo>
                  <a:lnTo>
                    <a:pt x="4126" y="226"/>
                  </a:lnTo>
                  <a:lnTo>
                    <a:pt x="4125" y="215"/>
                  </a:lnTo>
                  <a:lnTo>
                    <a:pt x="4123" y="196"/>
                  </a:lnTo>
                  <a:lnTo>
                    <a:pt x="4123" y="77"/>
                  </a:lnTo>
                  <a:lnTo>
                    <a:pt x="4156" y="77"/>
                  </a:lnTo>
                  <a:lnTo>
                    <a:pt x="4156" y="183"/>
                  </a:lnTo>
                  <a:lnTo>
                    <a:pt x="4158" y="205"/>
                  </a:lnTo>
                  <a:lnTo>
                    <a:pt x="4159" y="218"/>
                  </a:lnTo>
                  <a:lnTo>
                    <a:pt x="4161" y="225"/>
                  </a:lnTo>
                  <a:lnTo>
                    <a:pt x="4164" y="229"/>
                  </a:lnTo>
                  <a:lnTo>
                    <a:pt x="4168" y="235"/>
                  </a:lnTo>
                  <a:lnTo>
                    <a:pt x="4172" y="238"/>
                  </a:lnTo>
                  <a:lnTo>
                    <a:pt x="4177" y="242"/>
                  </a:lnTo>
                  <a:lnTo>
                    <a:pt x="4184" y="244"/>
                  </a:lnTo>
                  <a:lnTo>
                    <a:pt x="4190" y="245"/>
                  </a:lnTo>
                  <a:lnTo>
                    <a:pt x="4197" y="246"/>
                  </a:lnTo>
                  <a:lnTo>
                    <a:pt x="4204" y="245"/>
                  </a:lnTo>
                  <a:lnTo>
                    <a:pt x="4211" y="244"/>
                  </a:lnTo>
                  <a:lnTo>
                    <a:pt x="4218" y="242"/>
                  </a:lnTo>
                  <a:lnTo>
                    <a:pt x="4224" y="238"/>
                  </a:lnTo>
                  <a:lnTo>
                    <a:pt x="4230" y="233"/>
                  </a:lnTo>
                  <a:lnTo>
                    <a:pt x="4236" y="229"/>
                  </a:lnTo>
                  <a:lnTo>
                    <a:pt x="4240" y="223"/>
                  </a:lnTo>
                  <a:lnTo>
                    <a:pt x="4243" y="218"/>
                  </a:lnTo>
                  <a:lnTo>
                    <a:pt x="4246" y="210"/>
                  </a:lnTo>
                  <a:lnTo>
                    <a:pt x="4247" y="202"/>
                  </a:lnTo>
                  <a:lnTo>
                    <a:pt x="4247" y="192"/>
                  </a:lnTo>
                  <a:lnTo>
                    <a:pt x="4249" y="180"/>
                  </a:lnTo>
                  <a:lnTo>
                    <a:pt x="4249" y="77"/>
                  </a:lnTo>
                  <a:lnTo>
                    <a:pt x="4280" y="77"/>
                  </a:lnTo>
                  <a:lnTo>
                    <a:pt x="4280" y="269"/>
                  </a:lnTo>
                  <a:lnTo>
                    <a:pt x="4252" y="269"/>
                  </a:lnTo>
                  <a:close/>
                  <a:moveTo>
                    <a:pt x="4393" y="241"/>
                  </a:moveTo>
                  <a:lnTo>
                    <a:pt x="4397" y="269"/>
                  </a:lnTo>
                  <a:lnTo>
                    <a:pt x="4384" y="272"/>
                  </a:lnTo>
                  <a:lnTo>
                    <a:pt x="4373" y="272"/>
                  </a:lnTo>
                  <a:lnTo>
                    <a:pt x="4364" y="272"/>
                  </a:lnTo>
                  <a:lnTo>
                    <a:pt x="4357" y="271"/>
                  </a:lnTo>
                  <a:lnTo>
                    <a:pt x="4350" y="269"/>
                  </a:lnTo>
                  <a:lnTo>
                    <a:pt x="4345" y="267"/>
                  </a:lnTo>
                  <a:lnTo>
                    <a:pt x="4341" y="264"/>
                  </a:lnTo>
                  <a:lnTo>
                    <a:pt x="4337" y="261"/>
                  </a:lnTo>
                  <a:lnTo>
                    <a:pt x="4334" y="256"/>
                  </a:lnTo>
                  <a:lnTo>
                    <a:pt x="4331" y="252"/>
                  </a:lnTo>
                  <a:lnTo>
                    <a:pt x="4329" y="246"/>
                  </a:lnTo>
                  <a:lnTo>
                    <a:pt x="4328" y="238"/>
                  </a:lnTo>
                  <a:lnTo>
                    <a:pt x="4327" y="226"/>
                  </a:lnTo>
                  <a:lnTo>
                    <a:pt x="4327" y="213"/>
                  </a:lnTo>
                  <a:lnTo>
                    <a:pt x="4327" y="101"/>
                  </a:lnTo>
                  <a:lnTo>
                    <a:pt x="4302" y="101"/>
                  </a:lnTo>
                  <a:lnTo>
                    <a:pt x="4302" y="77"/>
                  </a:lnTo>
                  <a:lnTo>
                    <a:pt x="4327" y="77"/>
                  </a:lnTo>
                  <a:lnTo>
                    <a:pt x="4327" y="28"/>
                  </a:lnTo>
                  <a:lnTo>
                    <a:pt x="4360" y="9"/>
                  </a:lnTo>
                  <a:lnTo>
                    <a:pt x="4360" y="77"/>
                  </a:lnTo>
                  <a:lnTo>
                    <a:pt x="4393" y="77"/>
                  </a:lnTo>
                  <a:lnTo>
                    <a:pt x="4393" y="101"/>
                  </a:lnTo>
                  <a:lnTo>
                    <a:pt x="4360" y="101"/>
                  </a:lnTo>
                  <a:lnTo>
                    <a:pt x="4360" y="215"/>
                  </a:lnTo>
                  <a:lnTo>
                    <a:pt x="4360" y="226"/>
                  </a:lnTo>
                  <a:lnTo>
                    <a:pt x="4361" y="233"/>
                  </a:lnTo>
                  <a:lnTo>
                    <a:pt x="4364" y="236"/>
                  </a:lnTo>
                  <a:lnTo>
                    <a:pt x="4367" y="239"/>
                  </a:lnTo>
                  <a:lnTo>
                    <a:pt x="4373" y="241"/>
                  </a:lnTo>
                  <a:lnTo>
                    <a:pt x="4378" y="242"/>
                  </a:lnTo>
                  <a:lnTo>
                    <a:pt x="4384" y="242"/>
                  </a:lnTo>
                  <a:lnTo>
                    <a:pt x="4393" y="241"/>
                  </a:lnTo>
                  <a:close/>
                  <a:moveTo>
                    <a:pt x="200" y="539"/>
                  </a:moveTo>
                  <a:lnTo>
                    <a:pt x="237" y="547"/>
                  </a:lnTo>
                  <a:lnTo>
                    <a:pt x="234" y="559"/>
                  </a:lnTo>
                  <a:lnTo>
                    <a:pt x="229" y="569"/>
                  </a:lnTo>
                  <a:lnTo>
                    <a:pt x="225" y="578"/>
                  </a:lnTo>
                  <a:lnTo>
                    <a:pt x="221" y="586"/>
                  </a:lnTo>
                  <a:lnTo>
                    <a:pt x="215" y="595"/>
                  </a:lnTo>
                  <a:lnTo>
                    <a:pt x="209" y="602"/>
                  </a:lnTo>
                  <a:lnTo>
                    <a:pt x="203" y="608"/>
                  </a:lnTo>
                  <a:lnTo>
                    <a:pt x="196" y="615"/>
                  </a:lnTo>
                  <a:lnTo>
                    <a:pt x="189" y="619"/>
                  </a:lnTo>
                  <a:lnTo>
                    <a:pt x="180" y="625"/>
                  </a:lnTo>
                  <a:lnTo>
                    <a:pt x="173" y="628"/>
                  </a:lnTo>
                  <a:lnTo>
                    <a:pt x="164" y="632"/>
                  </a:lnTo>
                  <a:lnTo>
                    <a:pt x="154" y="634"/>
                  </a:lnTo>
                  <a:lnTo>
                    <a:pt x="146" y="637"/>
                  </a:lnTo>
                  <a:lnTo>
                    <a:pt x="136" y="637"/>
                  </a:lnTo>
                  <a:lnTo>
                    <a:pt x="125" y="638"/>
                  </a:lnTo>
                  <a:lnTo>
                    <a:pt x="105" y="637"/>
                  </a:lnTo>
                  <a:lnTo>
                    <a:pt x="87" y="632"/>
                  </a:lnTo>
                  <a:lnTo>
                    <a:pt x="69" y="628"/>
                  </a:lnTo>
                  <a:lnTo>
                    <a:pt x="55" y="619"/>
                  </a:lnTo>
                  <a:lnTo>
                    <a:pt x="42" y="609"/>
                  </a:lnTo>
                  <a:lnTo>
                    <a:pt x="32" y="598"/>
                  </a:lnTo>
                  <a:lnTo>
                    <a:pt x="22" y="585"/>
                  </a:lnTo>
                  <a:lnTo>
                    <a:pt x="14" y="569"/>
                  </a:lnTo>
                  <a:lnTo>
                    <a:pt x="7" y="552"/>
                  </a:lnTo>
                  <a:lnTo>
                    <a:pt x="3" y="534"/>
                  </a:lnTo>
                  <a:lnTo>
                    <a:pt x="0" y="516"/>
                  </a:lnTo>
                  <a:lnTo>
                    <a:pt x="0" y="497"/>
                  </a:lnTo>
                  <a:lnTo>
                    <a:pt x="0" y="477"/>
                  </a:lnTo>
                  <a:lnTo>
                    <a:pt x="3" y="458"/>
                  </a:lnTo>
                  <a:lnTo>
                    <a:pt x="9" y="441"/>
                  </a:lnTo>
                  <a:lnTo>
                    <a:pt x="16" y="424"/>
                  </a:lnTo>
                  <a:lnTo>
                    <a:pt x="25" y="409"/>
                  </a:lnTo>
                  <a:lnTo>
                    <a:pt x="35" y="396"/>
                  </a:lnTo>
                  <a:lnTo>
                    <a:pt x="48" y="386"/>
                  </a:lnTo>
                  <a:lnTo>
                    <a:pt x="61" y="377"/>
                  </a:lnTo>
                  <a:lnTo>
                    <a:pt x="76" y="370"/>
                  </a:lnTo>
                  <a:lnTo>
                    <a:pt x="92" y="364"/>
                  </a:lnTo>
                  <a:lnTo>
                    <a:pt x="108" y="362"/>
                  </a:lnTo>
                  <a:lnTo>
                    <a:pt x="125" y="360"/>
                  </a:lnTo>
                  <a:lnTo>
                    <a:pt x="146" y="362"/>
                  </a:lnTo>
                  <a:lnTo>
                    <a:pt x="163" y="366"/>
                  </a:lnTo>
                  <a:lnTo>
                    <a:pt x="172" y="369"/>
                  </a:lnTo>
                  <a:lnTo>
                    <a:pt x="179" y="372"/>
                  </a:lnTo>
                  <a:lnTo>
                    <a:pt x="186" y="376"/>
                  </a:lnTo>
                  <a:lnTo>
                    <a:pt x="193" y="382"/>
                  </a:lnTo>
                  <a:lnTo>
                    <a:pt x="200" y="386"/>
                  </a:lnTo>
                  <a:lnTo>
                    <a:pt x="206" y="392"/>
                  </a:lnTo>
                  <a:lnTo>
                    <a:pt x="212" y="399"/>
                  </a:lnTo>
                  <a:lnTo>
                    <a:pt x="216" y="406"/>
                  </a:lnTo>
                  <a:lnTo>
                    <a:pt x="225" y="421"/>
                  </a:lnTo>
                  <a:lnTo>
                    <a:pt x="232" y="438"/>
                  </a:lnTo>
                  <a:lnTo>
                    <a:pt x="198" y="447"/>
                  </a:lnTo>
                  <a:lnTo>
                    <a:pt x="192" y="434"/>
                  </a:lnTo>
                  <a:lnTo>
                    <a:pt x="186" y="422"/>
                  </a:lnTo>
                  <a:lnTo>
                    <a:pt x="179" y="412"/>
                  </a:lnTo>
                  <a:lnTo>
                    <a:pt x="170" y="405"/>
                  </a:lnTo>
                  <a:lnTo>
                    <a:pt x="160" y="399"/>
                  </a:lnTo>
                  <a:lnTo>
                    <a:pt x="150" y="395"/>
                  </a:lnTo>
                  <a:lnTo>
                    <a:pt x="138" y="392"/>
                  </a:lnTo>
                  <a:lnTo>
                    <a:pt x="125" y="390"/>
                  </a:lnTo>
                  <a:lnTo>
                    <a:pt x="111" y="392"/>
                  </a:lnTo>
                  <a:lnTo>
                    <a:pt x="97" y="395"/>
                  </a:lnTo>
                  <a:lnTo>
                    <a:pt x="85" y="399"/>
                  </a:lnTo>
                  <a:lnTo>
                    <a:pt x="74" y="406"/>
                  </a:lnTo>
                  <a:lnTo>
                    <a:pt x="65" y="413"/>
                  </a:lnTo>
                  <a:lnTo>
                    <a:pt x="56" y="424"/>
                  </a:lnTo>
                  <a:lnTo>
                    <a:pt x="49" y="434"/>
                  </a:lnTo>
                  <a:lnTo>
                    <a:pt x="45" y="445"/>
                  </a:lnTo>
                  <a:lnTo>
                    <a:pt x="40" y="458"/>
                  </a:lnTo>
                  <a:lnTo>
                    <a:pt x="39" y="471"/>
                  </a:lnTo>
                  <a:lnTo>
                    <a:pt x="38" y="484"/>
                  </a:lnTo>
                  <a:lnTo>
                    <a:pt x="36" y="497"/>
                  </a:lnTo>
                  <a:lnTo>
                    <a:pt x="38" y="513"/>
                  </a:lnTo>
                  <a:lnTo>
                    <a:pt x="39" y="529"/>
                  </a:lnTo>
                  <a:lnTo>
                    <a:pt x="42" y="543"/>
                  </a:lnTo>
                  <a:lnTo>
                    <a:pt x="46" y="556"/>
                  </a:lnTo>
                  <a:lnTo>
                    <a:pt x="52" y="569"/>
                  </a:lnTo>
                  <a:lnTo>
                    <a:pt x="59" y="579"/>
                  </a:lnTo>
                  <a:lnTo>
                    <a:pt x="68" y="588"/>
                  </a:lnTo>
                  <a:lnTo>
                    <a:pt x="76" y="595"/>
                  </a:lnTo>
                  <a:lnTo>
                    <a:pt x="88" y="601"/>
                  </a:lnTo>
                  <a:lnTo>
                    <a:pt x="100" y="604"/>
                  </a:lnTo>
                  <a:lnTo>
                    <a:pt x="111" y="606"/>
                  </a:lnTo>
                  <a:lnTo>
                    <a:pt x="123" y="606"/>
                  </a:lnTo>
                  <a:lnTo>
                    <a:pt x="137" y="606"/>
                  </a:lnTo>
                  <a:lnTo>
                    <a:pt x="150" y="604"/>
                  </a:lnTo>
                  <a:lnTo>
                    <a:pt x="162" y="598"/>
                  </a:lnTo>
                  <a:lnTo>
                    <a:pt x="173" y="591"/>
                  </a:lnTo>
                  <a:lnTo>
                    <a:pt x="182" y="580"/>
                  </a:lnTo>
                  <a:lnTo>
                    <a:pt x="190" y="569"/>
                  </a:lnTo>
                  <a:lnTo>
                    <a:pt x="196" y="555"/>
                  </a:lnTo>
                  <a:lnTo>
                    <a:pt x="200" y="539"/>
                  </a:lnTo>
                  <a:close/>
                  <a:moveTo>
                    <a:pt x="124" y="328"/>
                  </a:moveTo>
                  <a:lnTo>
                    <a:pt x="146" y="297"/>
                  </a:lnTo>
                  <a:lnTo>
                    <a:pt x="183" y="297"/>
                  </a:lnTo>
                  <a:lnTo>
                    <a:pt x="141" y="349"/>
                  </a:lnTo>
                  <a:lnTo>
                    <a:pt x="105" y="349"/>
                  </a:lnTo>
                  <a:lnTo>
                    <a:pt x="66" y="297"/>
                  </a:lnTo>
                  <a:lnTo>
                    <a:pt x="104" y="297"/>
                  </a:lnTo>
                  <a:lnTo>
                    <a:pt x="124" y="328"/>
                  </a:lnTo>
                  <a:close/>
                  <a:moveTo>
                    <a:pt x="397" y="570"/>
                  </a:moveTo>
                  <a:lnTo>
                    <a:pt x="431" y="575"/>
                  </a:lnTo>
                  <a:lnTo>
                    <a:pt x="427" y="589"/>
                  </a:lnTo>
                  <a:lnTo>
                    <a:pt x="420" y="601"/>
                  </a:lnTo>
                  <a:lnTo>
                    <a:pt x="411" y="612"/>
                  </a:lnTo>
                  <a:lnTo>
                    <a:pt x="401" y="621"/>
                  </a:lnTo>
                  <a:lnTo>
                    <a:pt x="389" y="628"/>
                  </a:lnTo>
                  <a:lnTo>
                    <a:pt x="376" y="632"/>
                  </a:lnTo>
                  <a:lnTo>
                    <a:pt x="362" y="637"/>
                  </a:lnTo>
                  <a:lnTo>
                    <a:pt x="346" y="637"/>
                  </a:lnTo>
                  <a:lnTo>
                    <a:pt x="336" y="637"/>
                  </a:lnTo>
                  <a:lnTo>
                    <a:pt x="326" y="635"/>
                  </a:lnTo>
                  <a:lnTo>
                    <a:pt x="317" y="634"/>
                  </a:lnTo>
                  <a:lnTo>
                    <a:pt x="309" y="631"/>
                  </a:lnTo>
                  <a:lnTo>
                    <a:pt x="300" y="627"/>
                  </a:lnTo>
                  <a:lnTo>
                    <a:pt x="293" y="622"/>
                  </a:lnTo>
                  <a:lnTo>
                    <a:pt x="286" y="616"/>
                  </a:lnTo>
                  <a:lnTo>
                    <a:pt x="278" y="611"/>
                  </a:lnTo>
                  <a:lnTo>
                    <a:pt x="273" y="604"/>
                  </a:lnTo>
                  <a:lnTo>
                    <a:pt x="268" y="596"/>
                  </a:lnTo>
                  <a:lnTo>
                    <a:pt x="264" y="588"/>
                  </a:lnTo>
                  <a:lnTo>
                    <a:pt x="260" y="579"/>
                  </a:lnTo>
                  <a:lnTo>
                    <a:pt x="257" y="570"/>
                  </a:lnTo>
                  <a:lnTo>
                    <a:pt x="255" y="560"/>
                  </a:lnTo>
                  <a:lnTo>
                    <a:pt x="254" y="549"/>
                  </a:lnTo>
                  <a:lnTo>
                    <a:pt x="254" y="537"/>
                  </a:lnTo>
                  <a:lnTo>
                    <a:pt x="254" y="526"/>
                  </a:lnTo>
                  <a:lnTo>
                    <a:pt x="255" y="514"/>
                  </a:lnTo>
                  <a:lnTo>
                    <a:pt x="257" y="504"/>
                  </a:lnTo>
                  <a:lnTo>
                    <a:pt x="260" y="494"/>
                  </a:lnTo>
                  <a:lnTo>
                    <a:pt x="264" y="485"/>
                  </a:lnTo>
                  <a:lnTo>
                    <a:pt x="268" y="477"/>
                  </a:lnTo>
                  <a:lnTo>
                    <a:pt x="273" y="468"/>
                  </a:lnTo>
                  <a:lnTo>
                    <a:pt x="278" y="462"/>
                  </a:lnTo>
                  <a:lnTo>
                    <a:pt x="286" y="455"/>
                  </a:lnTo>
                  <a:lnTo>
                    <a:pt x="293" y="449"/>
                  </a:lnTo>
                  <a:lnTo>
                    <a:pt x="300" y="445"/>
                  </a:lnTo>
                  <a:lnTo>
                    <a:pt x="307" y="441"/>
                  </a:lnTo>
                  <a:lnTo>
                    <a:pt x="316" y="438"/>
                  </a:lnTo>
                  <a:lnTo>
                    <a:pt x="324" y="436"/>
                  </a:lnTo>
                  <a:lnTo>
                    <a:pt x="335" y="435"/>
                  </a:lnTo>
                  <a:lnTo>
                    <a:pt x="345" y="435"/>
                  </a:lnTo>
                  <a:lnTo>
                    <a:pt x="353" y="435"/>
                  </a:lnTo>
                  <a:lnTo>
                    <a:pt x="363" y="436"/>
                  </a:lnTo>
                  <a:lnTo>
                    <a:pt x="372" y="438"/>
                  </a:lnTo>
                  <a:lnTo>
                    <a:pt x="379" y="441"/>
                  </a:lnTo>
                  <a:lnTo>
                    <a:pt x="388" y="445"/>
                  </a:lnTo>
                  <a:lnTo>
                    <a:pt x="395" y="449"/>
                  </a:lnTo>
                  <a:lnTo>
                    <a:pt x="401" y="455"/>
                  </a:lnTo>
                  <a:lnTo>
                    <a:pt x="408" y="461"/>
                  </a:lnTo>
                  <a:lnTo>
                    <a:pt x="414" y="468"/>
                  </a:lnTo>
                  <a:lnTo>
                    <a:pt x="418" y="475"/>
                  </a:lnTo>
                  <a:lnTo>
                    <a:pt x="422" y="484"/>
                  </a:lnTo>
                  <a:lnTo>
                    <a:pt x="427" y="493"/>
                  </a:lnTo>
                  <a:lnTo>
                    <a:pt x="428" y="503"/>
                  </a:lnTo>
                  <a:lnTo>
                    <a:pt x="431" y="513"/>
                  </a:lnTo>
                  <a:lnTo>
                    <a:pt x="433" y="524"/>
                  </a:lnTo>
                  <a:lnTo>
                    <a:pt x="433" y="536"/>
                  </a:lnTo>
                  <a:lnTo>
                    <a:pt x="433" y="539"/>
                  </a:lnTo>
                  <a:lnTo>
                    <a:pt x="433" y="544"/>
                  </a:lnTo>
                  <a:lnTo>
                    <a:pt x="287" y="544"/>
                  </a:lnTo>
                  <a:lnTo>
                    <a:pt x="290" y="559"/>
                  </a:lnTo>
                  <a:lnTo>
                    <a:pt x="293" y="572"/>
                  </a:lnTo>
                  <a:lnTo>
                    <a:pt x="298" y="583"/>
                  </a:lnTo>
                  <a:lnTo>
                    <a:pt x="306" y="593"/>
                  </a:lnTo>
                  <a:lnTo>
                    <a:pt x="314" y="601"/>
                  </a:lnTo>
                  <a:lnTo>
                    <a:pt x="324" y="606"/>
                  </a:lnTo>
                  <a:lnTo>
                    <a:pt x="335" y="609"/>
                  </a:lnTo>
                  <a:lnTo>
                    <a:pt x="346" y="611"/>
                  </a:lnTo>
                  <a:lnTo>
                    <a:pt x="355" y="609"/>
                  </a:lnTo>
                  <a:lnTo>
                    <a:pt x="363" y="608"/>
                  </a:lnTo>
                  <a:lnTo>
                    <a:pt x="371" y="605"/>
                  </a:lnTo>
                  <a:lnTo>
                    <a:pt x="376" y="601"/>
                  </a:lnTo>
                  <a:lnTo>
                    <a:pt x="384" y="595"/>
                  </a:lnTo>
                  <a:lnTo>
                    <a:pt x="388" y="588"/>
                  </a:lnTo>
                  <a:lnTo>
                    <a:pt x="394" y="580"/>
                  </a:lnTo>
                  <a:lnTo>
                    <a:pt x="397" y="570"/>
                  </a:lnTo>
                  <a:close/>
                  <a:moveTo>
                    <a:pt x="290" y="517"/>
                  </a:moveTo>
                  <a:lnTo>
                    <a:pt x="398" y="517"/>
                  </a:lnTo>
                  <a:lnTo>
                    <a:pt x="397" y="506"/>
                  </a:lnTo>
                  <a:lnTo>
                    <a:pt x="394" y="496"/>
                  </a:lnTo>
                  <a:lnTo>
                    <a:pt x="389" y="487"/>
                  </a:lnTo>
                  <a:lnTo>
                    <a:pt x="385" y="481"/>
                  </a:lnTo>
                  <a:lnTo>
                    <a:pt x="376" y="472"/>
                  </a:lnTo>
                  <a:lnTo>
                    <a:pt x="368" y="467"/>
                  </a:lnTo>
                  <a:lnTo>
                    <a:pt x="356" y="462"/>
                  </a:lnTo>
                  <a:lnTo>
                    <a:pt x="345" y="461"/>
                  </a:lnTo>
                  <a:lnTo>
                    <a:pt x="333" y="462"/>
                  </a:lnTo>
                  <a:lnTo>
                    <a:pt x="323" y="465"/>
                  </a:lnTo>
                  <a:lnTo>
                    <a:pt x="314" y="470"/>
                  </a:lnTo>
                  <a:lnTo>
                    <a:pt x="306" y="477"/>
                  </a:lnTo>
                  <a:lnTo>
                    <a:pt x="300" y="485"/>
                  </a:lnTo>
                  <a:lnTo>
                    <a:pt x="294" y="494"/>
                  </a:lnTo>
                  <a:lnTo>
                    <a:pt x="291" y="506"/>
                  </a:lnTo>
                  <a:lnTo>
                    <a:pt x="290" y="517"/>
                  </a:lnTo>
                  <a:close/>
                  <a:moveTo>
                    <a:pt x="448" y="575"/>
                  </a:moveTo>
                  <a:lnTo>
                    <a:pt x="480" y="570"/>
                  </a:lnTo>
                  <a:lnTo>
                    <a:pt x="483" y="579"/>
                  </a:lnTo>
                  <a:lnTo>
                    <a:pt x="486" y="588"/>
                  </a:lnTo>
                  <a:lnTo>
                    <a:pt x="490" y="593"/>
                  </a:lnTo>
                  <a:lnTo>
                    <a:pt x="496" y="599"/>
                  </a:lnTo>
                  <a:lnTo>
                    <a:pt x="503" y="604"/>
                  </a:lnTo>
                  <a:lnTo>
                    <a:pt x="512" y="608"/>
                  </a:lnTo>
                  <a:lnTo>
                    <a:pt x="521" y="609"/>
                  </a:lnTo>
                  <a:lnTo>
                    <a:pt x="531" y="611"/>
                  </a:lnTo>
                  <a:lnTo>
                    <a:pt x="542" y="609"/>
                  </a:lnTo>
                  <a:lnTo>
                    <a:pt x="551" y="608"/>
                  </a:lnTo>
                  <a:lnTo>
                    <a:pt x="558" y="605"/>
                  </a:lnTo>
                  <a:lnTo>
                    <a:pt x="565" y="601"/>
                  </a:lnTo>
                  <a:lnTo>
                    <a:pt x="570" y="596"/>
                  </a:lnTo>
                  <a:lnTo>
                    <a:pt x="574" y="591"/>
                  </a:lnTo>
                  <a:lnTo>
                    <a:pt x="575" y="585"/>
                  </a:lnTo>
                  <a:lnTo>
                    <a:pt x="575" y="579"/>
                  </a:lnTo>
                  <a:lnTo>
                    <a:pt x="575" y="573"/>
                  </a:lnTo>
                  <a:lnTo>
                    <a:pt x="574" y="569"/>
                  </a:lnTo>
                  <a:lnTo>
                    <a:pt x="571" y="565"/>
                  </a:lnTo>
                  <a:lnTo>
                    <a:pt x="567" y="562"/>
                  </a:lnTo>
                  <a:lnTo>
                    <a:pt x="554" y="557"/>
                  </a:lnTo>
                  <a:lnTo>
                    <a:pt x="532" y="550"/>
                  </a:lnTo>
                  <a:lnTo>
                    <a:pt x="516" y="546"/>
                  </a:lnTo>
                  <a:lnTo>
                    <a:pt x="502" y="542"/>
                  </a:lnTo>
                  <a:lnTo>
                    <a:pt x="490" y="539"/>
                  </a:lnTo>
                  <a:lnTo>
                    <a:pt x="482" y="534"/>
                  </a:lnTo>
                  <a:lnTo>
                    <a:pt x="476" y="532"/>
                  </a:lnTo>
                  <a:lnTo>
                    <a:pt x="470" y="527"/>
                  </a:lnTo>
                  <a:lnTo>
                    <a:pt x="466" y="521"/>
                  </a:lnTo>
                  <a:lnTo>
                    <a:pt x="461" y="517"/>
                  </a:lnTo>
                  <a:lnTo>
                    <a:pt x="459" y="510"/>
                  </a:lnTo>
                  <a:lnTo>
                    <a:pt x="456" y="504"/>
                  </a:lnTo>
                  <a:lnTo>
                    <a:pt x="454" y="497"/>
                  </a:lnTo>
                  <a:lnTo>
                    <a:pt x="454" y="491"/>
                  </a:lnTo>
                  <a:lnTo>
                    <a:pt x="454" y="484"/>
                  </a:lnTo>
                  <a:lnTo>
                    <a:pt x="456" y="478"/>
                  </a:lnTo>
                  <a:lnTo>
                    <a:pt x="457" y="472"/>
                  </a:lnTo>
                  <a:lnTo>
                    <a:pt x="460" y="467"/>
                  </a:lnTo>
                  <a:lnTo>
                    <a:pt x="467" y="457"/>
                  </a:lnTo>
                  <a:lnTo>
                    <a:pt x="476" y="448"/>
                  </a:lnTo>
                  <a:lnTo>
                    <a:pt x="484" y="444"/>
                  </a:lnTo>
                  <a:lnTo>
                    <a:pt x="497" y="438"/>
                  </a:lnTo>
                  <a:lnTo>
                    <a:pt x="510" y="435"/>
                  </a:lnTo>
                  <a:lnTo>
                    <a:pt x="525" y="435"/>
                  </a:lnTo>
                  <a:lnTo>
                    <a:pt x="536" y="435"/>
                  </a:lnTo>
                  <a:lnTo>
                    <a:pt x="546" y="436"/>
                  </a:lnTo>
                  <a:lnTo>
                    <a:pt x="557" y="438"/>
                  </a:lnTo>
                  <a:lnTo>
                    <a:pt x="565" y="441"/>
                  </a:lnTo>
                  <a:lnTo>
                    <a:pt x="574" y="445"/>
                  </a:lnTo>
                  <a:lnTo>
                    <a:pt x="581" y="449"/>
                  </a:lnTo>
                  <a:lnTo>
                    <a:pt x="587" y="454"/>
                  </a:lnTo>
                  <a:lnTo>
                    <a:pt x="591" y="460"/>
                  </a:lnTo>
                  <a:lnTo>
                    <a:pt x="594" y="465"/>
                  </a:lnTo>
                  <a:lnTo>
                    <a:pt x="598" y="472"/>
                  </a:lnTo>
                  <a:lnTo>
                    <a:pt x="600" y="480"/>
                  </a:lnTo>
                  <a:lnTo>
                    <a:pt x="603" y="490"/>
                  </a:lnTo>
                  <a:lnTo>
                    <a:pt x="570" y="494"/>
                  </a:lnTo>
                  <a:lnTo>
                    <a:pt x="568" y="487"/>
                  </a:lnTo>
                  <a:lnTo>
                    <a:pt x="565" y="480"/>
                  </a:lnTo>
                  <a:lnTo>
                    <a:pt x="562" y="475"/>
                  </a:lnTo>
                  <a:lnTo>
                    <a:pt x="557" y="470"/>
                  </a:lnTo>
                  <a:lnTo>
                    <a:pt x="551" y="467"/>
                  </a:lnTo>
                  <a:lnTo>
                    <a:pt x="545" y="464"/>
                  </a:lnTo>
                  <a:lnTo>
                    <a:pt x="536" y="462"/>
                  </a:lnTo>
                  <a:lnTo>
                    <a:pt x="528" y="461"/>
                  </a:lnTo>
                  <a:lnTo>
                    <a:pt x="518" y="462"/>
                  </a:lnTo>
                  <a:lnTo>
                    <a:pt x="509" y="464"/>
                  </a:lnTo>
                  <a:lnTo>
                    <a:pt x="500" y="465"/>
                  </a:lnTo>
                  <a:lnTo>
                    <a:pt x="496" y="470"/>
                  </a:lnTo>
                  <a:lnTo>
                    <a:pt x="492" y="472"/>
                  </a:lnTo>
                  <a:lnTo>
                    <a:pt x="489" y="477"/>
                  </a:lnTo>
                  <a:lnTo>
                    <a:pt x="486" y="481"/>
                  </a:lnTo>
                  <a:lnTo>
                    <a:pt x="486" y="487"/>
                  </a:lnTo>
                  <a:lnTo>
                    <a:pt x="487" y="493"/>
                  </a:lnTo>
                  <a:lnTo>
                    <a:pt x="490" y="498"/>
                  </a:lnTo>
                  <a:lnTo>
                    <a:pt x="495" y="503"/>
                  </a:lnTo>
                  <a:lnTo>
                    <a:pt x="502" y="507"/>
                  </a:lnTo>
                  <a:lnTo>
                    <a:pt x="512" y="510"/>
                  </a:lnTo>
                  <a:lnTo>
                    <a:pt x="531" y="516"/>
                  </a:lnTo>
                  <a:lnTo>
                    <a:pt x="548" y="520"/>
                  </a:lnTo>
                  <a:lnTo>
                    <a:pt x="561" y="524"/>
                  </a:lnTo>
                  <a:lnTo>
                    <a:pt x="572" y="527"/>
                  </a:lnTo>
                  <a:lnTo>
                    <a:pt x="580" y="530"/>
                  </a:lnTo>
                  <a:lnTo>
                    <a:pt x="587" y="534"/>
                  </a:lnTo>
                  <a:lnTo>
                    <a:pt x="593" y="537"/>
                  </a:lnTo>
                  <a:lnTo>
                    <a:pt x="597" y="543"/>
                  </a:lnTo>
                  <a:lnTo>
                    <a:pt x="601" y="547"/>
                  </a:lnTo>
                  <a:lnTo>
                    <a:pt x="606" y="553"/>
                  </a:lnTo>
                  <a:lnTo>
                    <a:pt x="607" y="560"/>
                  </a:lnTo>
                  <a:lnTo>
                    <a:pt x="608" y="568"/>
                  </a:lnTo>
                  <a:lnTo>
                    <a:pt x="610" y="576"/>
                  </a:lnTo>
                  <a:lnTo>
                    <a:pt x="608" y="583"/>
                  </a:lnTo>
                  <a:lnTo>
                    <a:pt x="607" y="592"/>
                  </a:lnTo>
                  <a:lnTo>
                    <a:pt x="604" y="599"/>
                  </a:lnTo>
                  <a:lnTo>
                    <a:pt x="600" y="606"/>
                  </a:lnTo>
                  <a:lnTo>
                    <a:pt x="594" y="614"/>
                  </a:lnTo>
                  <a:lnTo>
                    <a:pt x="588" y="619"/>
                  </a:lnTo>
                  <a:lnTo>
                    <a:pt x="581" y="625"/>
                  </a:lnTo>
                  <a:lnTo>
                    <a:pt x="572" y="629"/>
                  </a:lnTo>
                  <a:lnTo>
                    <a:pt x="562" y="632"/>
                  </a:lnTo>
                  <a:lnTo>
                    <a:pt x="554" y="635"/>
                  </a:lnTo>
                  <a:lnTo>
                    <a:pt x="542" y="637"/>
                  </a:lnTo>
                  <a:lnTo>
                    <a:pt x="531" y="637"/>
                  </a:lnTo>
                  <a:lnTo>
                    <a:pt x="513" y="637"/>
                  </a:lnTo>
                  <a:lnTo>
                    <a:pt x="497" y="634"/>
                  </a:lnTo>
                  <a:lnTo>
                    <a:pt x="484" y="628"/>
                  </a:lnTo>
                  <a:lnTo>
                    <a:pt x="473" y="621"/>
                  </a:lnTo>
                  <a:lnTo>
                    <a:pt x="464" y="612"/>
                  </a:lnTo>
                  <a:lnTo>
                    <a:pt x="457" y="602"/>
                  </a:lnTo>
                  <a:lnTo>
                    <a:pt x="451" y="589"/>
                  </a:lnTo>
                  <a:lnTo>
                    <a:pt x="448" y="575"/>
                  </a:lnTo>
                  <a:close/>
                  <a:moveTo>
                    <a:pt x="637" y="632"/>
                  </a:moveTo>
                  <a:lnTo>
                    <a:pt x="637" y="364"/>
                  </a:lnTo>
                  <a:lnTo>
                    <a:pt x="670" y="364"/>
                  </a:lnTo>
                  <a:lnTo>
                    <a:pt x="670" y="517"/>
                  </a:lnTo>
                  <a:lnTo>
                    <a:pt x="748" y="439"/>
                  </a:lnTo>
                  <a:lnTo>
                    <a:pt x="790" y="439"/>
                  </a:lnTo>
                  <a:lnTo>
                    <a:pt x="717" y="511"/>
                  </a:lnTo>
                  <a:lnTo>
                    <a:pt x="799" y="632"/>
                  </a:lnTo>
                  <a:lnTo>
                    <a:pt x="757" y="632"/>
                  </a:lnTo>
                  <a:lnTo>
                    <a:pt x="694" y="534"/>
                  </a:lnTo>
                  <a:lnTo>
                    <a:pt x="670" y="556"/>
                  </a:lnTo>
                  <a:lnTo>
                    <a:pt x="670" y="632"/>
                  </a:lnTo>
                  <a:lnTo>
                    <a:pt x="637" y="632"/>
                  </a:lnTo>
                  <a:close/>
                  <a:moveTo>
                    <a:pt x="946" y="570"/>
                  </a:moveTo>
                  <a:lnTo>
                    <a:pt x="979" y="575"/>
                  </a:lnTo>
                  <a:lnTo>
                    <a:pt x="975" y="589"/>
                  </a:lnTo>
                  <a:lnTo>
                    <a:pt x="967" y="601"/>
                  </a:lnTo>
                  <a:lnTo>
                    <a:pt x="960" y="612"/>
                  </a:lnTo>
                  <a:lnTo>
                    <a:pt x="950" y="621"/>
                  </a:lnTo>
                  <a:lnTo>
                    <a:pt x="939" y="628"/>
                  </a:lnTo>
                  <a:lnTo>
                    <a:pt x="926" y="632"/>
                  </a:lnTo>
                  <a:lnTo>
                    <a:pt x="910" y="637"/>
                  </a:lnTo>
                  <a:lnTo>
                    <a:pt x="894" y="637"/>
                  </a:lnTo>
                  <a:lnTo>
                    <a:pt x="884" y="637"/>
                  </a:lnTo>
                  <a:lnTo>
                    <a:pt x="874" y="635"/>
                  </a:lnTo>
                  <a:lnTo>
                    <a:pt x="865" y="634"/>
                  </a:lnTo>
                  <a:lnTo>
                    <a:pt x="856" y="631"/>
                  </a:lnTo>
                  <a:lnTo>
                    <a:pt x="848" y="627"/>
                  </a:lnTo>
                  <a:lnTo>
                    <a:pt x="841" y="622"/>
                  </a:lnTo>
                  <a:lnTo>
                    <a:pt x="833" y="616"/>
                  </a:lnTo>
                  <a:lnTo>
                    <a:pt x="828" y="611"/>
                  </a:lnTo>
                  <a:lnTo>
                    <a:pt x="820" y="604"/>
                  </a:lnTo>
                  <a:lnTo>
                    <a:pt x="816" y="596"/>
                  </a:lnTo>
                  <a:lnTo>
                    <a:pt x="812" y="588"/>
                  </a:lnTo>
                  <a:lnTo>
                    <a:pt x="809" y="579"/>
                  </a:lnTo>
                  <a:lnTo>
                    <a:pt x="806" y="570"/>
                  </a:lnTo>
                  <a:lnTo>
                    <a:pt x="803" y="560"/>
                  </a:lnTo>
                  <a:lnTo>
                    <a:pt x="803" y="549"/>
                  </a:lnTo>
                  <a:lnTo>
                    <a:pt x="802" y="537"/>
                  </a:lnTo>
                  <a:lnTo>
                    <a:pt x="803" y="526"/>
                  </a:lnTo>
                  <a:lnTo>
                    <a:pt x="803" y="514"/>
                  </a:lnTo>
                  <a:lnTo>
                    <a:pt x="806" y="504"/>
                  </a:lnTo>
                  <a:lnTo>
                    <a:pt x="809" y="494"/>
                  </a:lnTo>
                  <a:lnTo>
                    <a:pt x="812" y="485"/>
                  </a:lnTo>
                  <a:lnTo>
                    <a:pt x="816" y="477"/>
                  </a:lnTo>
                  <a:lnTo>
                    <a:pt x="822" y="468"/>
                  </a:lnTo>
                  <a:lnTo>
                    <a:pt x="828" y="462"/>
                  </a:lnTo>
                  <a:lnTo>
                    <a:pt x="833" y="455"/>
                  </a:lnTo>
                  <a:lnTo>
                    <a:pt x="841" y="449"/>
                  </a:lnTo>
                  <a:lnTo>
                    <a:pt x="848" y="445"/>
                  </a:lnTo>
                  <a:lnTo>
                    <a:pt x="856" y="441"/>
                  </a:lnTo>
                  <a:lnTo>
                    <a:pt x="865" y="438"/>
                  </a:lnTo>
                  <a:lnTo>
                    <a:pt x="874" y="436"/>
                  </a:lnTo>
                  <a:lnTo>
                    <a:pt x="882" y="435"/>
                  </a:lnTo>
                  <a:lnTo>
                    <a:pt x="892" y="435"/>
                  </a:lnTo>
                  <a:lnTo>
                    <a:pt x="903" y="435"/>
                  </a:lnTo>
                  <a:lnTo>
                    <a:pt x="911" y="436"/>
                  </a:lnTo>
                  <a:lnTo>
                    <a:pt x="920" y="438"/>
                  </a:lnTo>
                  <a:lnTo>
                    <a:pt x="929" y="441"/>
                  </a:lnTo>
                  <a:lnTo>
                    <a:pt x="936" y="445"/>
                  </a:lnTo>
                  <a:lnTo>
                    <a:pt x="943" y="449"/>
                  </a:lnTo>
                  <a:lnTo>
                    <a:pt x="950" y="455"/>
                  </a:lnTo>
                  <a:lnTo>
                    <a:pt x="956" y="461"/>
                  </a:lnTo>
                  <a:lnTo>
                    <a:pt x="962" y="468"/>
                  </a:lnTo>
                  <a:lnTo>
                    <a:pt x="967" y="475"/>
                  </a:lnTo>
                  <a:lnTo>
                    <a:pt x="970" y="484"/>
                  </a:lnTo>
                  <a:lnTo>
                    <a:pt x="975" y="493"/>
                  </a:lnTo>
                  <a:lnTo>
                    <a:pt x="978" y="503"/>
                  </a:lnTo>
                  <a:lnTo>
                    <a:pt x="979" y="513"/>
                  </a:lnTo>
                  <a:lnTo>
                    <a:pt x="980" y="524"/>
                  </a:lnTo>
                  <a:lnTo>
                    <a:pt x="980" y="536"/>
                  </a:lnTo>
                  <a:lnTo>
                    <a:pt x="980" y="539"/>
                  </a:lnTo>
                  <a:lnTo>
                    <a:pt x="980" y="544"/>
                  </a:lnTo>
                  <a:lnTo>
                    <a:pt x="836" y="544"/>
                  </a:lnTo>
                  <a:lnTo>
                    <a:pt x="838" y="559"/>
                  </a:lnTo>
                  <a:lnTo>
                    <a:pt x="841" y="572"/>
                  </a:lnTo>
                  <a:lnTo>
                    <a:pt x="846" y="583"/>
                  </a:lnTo>
                  <a:lnTo>
                    <a:pt x="854" y="593"/>
                  </a:lnTo>
                  <a:lnTo>
                    <a:pt x="862" y="601"/>
                  </a:lnTo>
                  <a:lnTo>
                    <a:pt x="872" y="606"/>
                  </a:lnTo>
                  <a:lnTo>
                    <a:pt x="882" y="609"/>
                  </a:lnTo>
                  <a:lnTo>
                    <a:pt x="894" y="611"/>
                  </a:lnTo>
                  <a:lnTo>
                    <a:pt x="903" y="609"/>
                  </a:lnTo>
                  <a:lnTo>
                    <a:pt x="911" y="608"/>
                  </a:lnTo>
                  <a:lnTo>
                    <a:pt x="918" y="605"/>
                  </a:lnTo>
                  <a:lnTo>
                    <a:pt x="926" y="601"/>
                  </a:lnTo>
                  <a:lnTo>
                    <a:pt x="931" y="595"/>
                  </a:lnTo>
                  <a:lnTo>
                    <a:pt x="937" y="588"/>
                  </a:lnTo>
                  <a:lnTo>
                    <a:pt x="941" y="580"/>
                  </a:lnTo>
                  <a:lnTo>
                    <a:pt x="946" y="570"/>
                  </a:lnTo>
                  <a:close/>
                  <a:moveTo>
                    <a:pt x="838" y="517"/>
                  </a:moveTo>
                  <a:lnTo>
                    <a:pt x="946" y="517"/>
                  </a:lnTo>
                  <a:lnTo>
                    <a:pt x="944" y="506"/>
                  </a:lnTo>
                  <a:lnTo>
                    <a:pt x="941" y="496"/>
                  </a:lnTo>
                  <a:lnTo>
                    <a:pt x="939" y="487"/>
                  </a:lnTo>
                  <a:lnTo>
                    <a:pt x="933" y="481"/>
                  </a:lnTo>
                  <a:lnTo>
                    <a:pt x="926" y="472"/>
                  </a:lnTo>
                  <a:lnTo>
                    <a:pt x="916" y="467"/>
                  </a:lnTo>
                  <a:lnTo>
                    <a:pt x="904" y="462"/>
                  </a:lnTo>
                  <a:lnTo>
                    <a:pt x="892" y="461"/>
                  </a:lnTo>
                  <a:lnTo>
                    <a:pt x="882" y="462"/>
                  </a:lnTo>
                  <a:lnTo>
                    <a:pt x="872" y="465"/>
                  </a:lnTo>
                  <a:lnTo>
                    <a:pt x="862" y="470"/>
                  </a:lnTo>
                  <a:lnTo>
                    <a:pt x="855" y="477"/>
                  </a:lnTo>
                  <a:lnTo>
                    <a:pt x="848" y="485"/>
                  </a:lnTo>
                  <a:lnTo>
                    <a:pt x="842" y="494"/>
                  </a:lnTo>
                  <a:lnTo>
                    <a:pt x="839" y="506"/>
                  </a:lnTo>
                  <a:lnTo>
                    <a:pt x="838" y="517"/>
                  </a:lnTo>
                  <a:close/>
                  <a:moveTo>
                    <a:pt x="865" y="415"/>
                  </a:moveTo>
                  <a:lnTo>
                    <a:pt x="890" y="363"/>
                  </a:lnTo>
                  <a:lnTo>
                    <a:pt x="933" y="363"/>
                  </a:lnTo>
                  <a:lnTo>
                    <a:pt x="892" y="415"/>
                  </a:lnTo>
                  <a:lnTo>
                    <a:pt x="865" y="415"/>
                  </a:lnTo>
                  <a:close/>
                  <a:moveTo>
                    <a:pt x="1104" y="632"/>
                  </a:moveTo>
                  <a:lnTo>
                    <a:pt x="1104" y="439"/>
                  </a:lnTo>
                  <a:lnTo>
                    <a:pt x="1133" y="439"/>
                  </a:lnTo>
                  <a:lnTo>
                    <a:pt x="1133" y="468"/>
                  </a:lnTo>
                  <a:lnTo>
                    <a:pt x="1139" y="460"/>
                  </a:lnTo>
                  <a:lnTo>
                    <a:pt x="1145" y="451"/>
                  </a:lnTo>
                  <a:lnTo>
                    <a:pt x="1149" y="445"/>
                  </a:lnTo>
                  <a:lnTo>
                    <a:pt x="1155" y="441"/>
                  </a:lnTo>
                  <a:lnTo>
                    <a:pt x="1159" y="438"/>
                  </a:lnTo>
                  <a:lnTo>
                    <a:pt x="1165" y="436"/>
                  </a:lnTo>
                  <a:lnTo>
                    <a:pt x="1171" y="435"/>
                  </a:lnTo>
                  <a:lnTo>
                    <a:pt x="1175" y="435"/>
                  </a:lnTo>
                  <a:lnTo>
                    <a:pt x="1184" y="435"/>
                  </a:lnTo>
                  <a:lnTo>
                    <a:pt x="1192" y="438"/>
                  </a:lnTo>
                  <a:lnTo>
                    <a:pt x="1201" y="441"/>
                  </a:lnTo>
                  <a:lnTo>
                    <a:pt x="1210" y="445"/>
                  </a:lnTo>
                  <a:lnTo>
                    <a:pt x="1198" y="475"/>
                  </a:lnTo>
                  <a:lnTo>
                    <a:pt x="1192" y="472"/>
                  </a:lnTo>
                  <a:lnTo>
                    <a:pt x="1185" y="471"/>
                  </a:lnTo>
                  <a:lnTo>
                    <a:pt x="1179" y="470"/>
                  </a:lnTo>
                  <a:lnTo>
                    <a:pt x="1174" y="468"/>
                  </a:lnTo>
                  <a:lnTo>
                    <a:pt x="1169" y="470"/>
                  </a:lnTo>
                  <a:lnTo>
                    <a:pt x="1164" y="471"/>
                  </a:lnTo>
                  <a:lnTo>
                    <a:pt x="1159" y="472"/>
                  </a:lnTo>
                  <a:lnTo>
                    <a:pt x="1155" y="475"/>
                  </a:lnTo>
                  <a:lnTo>
                    <a:pt x="1151" y="478"/>
                  </a:lnTo>
                  <a:lnTo>
                    <a:pt x="1148" y="483"/>
                  </a:lnTo>
                  <a:lnTo>
                    <a:pt x="1145" y="488"/>
                  </a:lnTo>
                  <a:lnTo>
                    <a:pt x="1142" y="493"/>
                  </a:lnTo>
                  <a:lnTo>
                    <a:pt x="1140" y="503"/>
                  </a:lnTo>
                  <a:lnTo>
                    <a:pt x="1138" y="511"/>
                  </a:lnTo>
                  <a:lnTo>
                    <a:pt x="1138" y="521"/>
                  </a:lnTo>
                  <a:lnTo>
                    <a:pt x="1138" y="532"/>
                  </a:lnTo>
                  <a:lnTo>
                    <a:pt x="1138" y="632"/>
                  </a:lnTo>
                  <a:lnTo>
                    <a:pt x="1104" y="632"/>
                  </a:lnTo>
                  <a:close/>
                  <a:moveTo>
                    <a:pt x="1349" y="570"/>
                  </a:moveTo>
                  <a:lnTo>
                    <a:pt x="1384" y="575"/>
                  </a:lnTo>
                  <a:lnTo>
                    <a:pt x="1380" y="589"/>
                  </a:lnTo>
                  <a:lnTo>
                    <a:pt x="1373" y="601"/>
                  </a:lnTo>
                  <a:lnTo>
                    <a:pt x="1364" y="612"/>
                  </a:lnTo>
                  <a:lnTo>
                    <a:pt x="1354" y="621"/>
                  </a:lnTo>
                  <a:lnTo>
                    <a:pt x="1342" y="628"/>
                  </a:lnTo>
                  <a:lnTo>
                    <a:pt x="1329" y="632"/>
                  </a:lnTo>
                  <a:lnTo>
                    <a:pt x="1315" y="637"/>
                  </a:lnTo>
                  <a:lnTo>
                    <a:pt x="1299" y="637"/>
                  </a:lnTo>
                  <a:lnTo>
                    <a:pt x="1289" y="637"/>
                  </a:lnTo>
                  <a:lnTo>
                    <a:pt x="1279" y="635"/>
                  </a:lnTo>
                  <a:lnTo>
                    <a:pt x="1270" y="634"/>
                  </a:lnTo>
                  <a:lnTo>
                    <a:pt x="1262" y="631"/>
                  </a:lnTo>
                  <a:lnTo>
                    <a:pt x="1253" y="627"/>
                  </a:lnTo>
                  <a:lnTo>
                    <a:pt x="1246" y="622"/>
                  </a:lnTo>
                  <a:lnTo>
                    <a:pt x="1238" y="616"/>
                  </a:lnTo>
                  <a:lnTo>
                    <a:pt x="1231" y="611"/>
                  </a:lnTo>
                  <a:lnTo>
                    <a:pt x="1226" y="604"/>
                  </a:lnTo>
                  <a:lnTo>
                    <a:pt x="1221" y="596"/>
                  </a:lnTo>
                  <a:lnTo>
                    <a:pt x="1217" y="588"/>
                  </a:lnTo>
                  <a:lnTo>
                    <a:pt x="1213" y="579"/>
                  </a:lnTo>
                  <a:lnTo>
                    <a:pt x="1210" y="570"/>
                  </a:lnTo>
                  <a:lnTo>
                    <a:pt x="1208" y="560"/>
                  </a:lnTo>
                  <a:lnTo>
                    <a:pt x="1207" y="549"/>
                  </a:lnTo>
                  <a:lnTo>
                    <a:pt x="1207" y="537"/>
                  </a:lnTo>
                  <a:lnTo>
                    <a:pt x="1207" y="526"/>
                  </a:lnTo>
                  <a:lnTo>
                    <a:pt x="1208" y="514"/>
                  </a:lnTo>
                  <a:lnTo>
                    <a:pt x="1210" y="504"/>
                  </a:lnTo>
                  <a:lnTo>
                    <a:pt x="1213" y="494"/>
                  </a:lnTo>
                  <a:lnTo>
                    <a:pt x="1217" y="485"/>
                  </a:lnTo>
                  <a:lnTo>
                    <a:pt x="1221" y="477"/>
                  </a:lnTo>
                  <a:lnTo>
                    <a:pt x="1226" y="468"/>
                  </a:lnTo>
                  <a:lnTo>
                    <a:pt x="1231" y="462"/>
                  </a:lnTo>
                  <a:lnTo>
                    <a:pt x="1238" y="455"/>
                  </a:lnTo>
                  <a:lnTo>
                    <a:pt x="1246" y="449"/>
                  </a:lnTo>
                  <a:lnTo>
                    <a:pt x="1253" y="445"/>
                  </a:lnTo>
                  <a:lnTo>
                    <a:pt x="1260" y="441"/>
                  </a:lnTo>
                  <a:lnTo>
                    <a:pt x="1269" y="438"/>
                  </a:lnTo>
                  <a:lnTo>
                    <a:pt x="1277" y="436"/>
                  </a:lnTo>
                  <a:lnTo>
                    <a:pt x="1287" y="435"/>
                  </a:lnTo>
                  <a:lnTo>
                    <a:pt x="1298" y="435"/>
                  </a:lnTo>
                  <a:lnTo>
                    <a:pt x="1306" y="435"/>
                  </a:lnTo>
                  <a:lnTo>
                    <a:pt x="1316" y="436"/>
                  </a:lnTo>
                  <a:lnTo>
                    <a:pt x="1325" y="438"/>
                  </a:lnTo>
                  <a:lnTo>
                    <a:pt x="1332" y="441"/>
                  </a:lnTo>
                  <a:lnTo>
                    <a:pt x="1341" y="445"/>
                  </a:lnTo>
                  <a:lnTo>
                    <a:pt x="1348" y="449"/>
                  </a:lnTo>
                  <a:lnTo>
                    <a:pt x="1354" y="455"/>
                  </a:lnTo>
                  <a:lnTo>
                    <a:pt x="1361" y="461"/>
                  </a:lnTo>
                  <a:lnTo>
                    <a:pt x="1367" y="468"/>
                  </a:lnTo>
                  <a:lnTo>
                    <a:pt x="1371" y="475"/>
                  </a:lnTo>
                  <a:lnTo>
                    <a:pt x="1375" y="484"/>
                  </a:lnTo>
                  <a:lnTo>
                    <a:pt x="1380" y="493"/>
                  </a:lnTo>
                  <a:lnTo>
                    <a:pt x="1381" y="503"/>
                  </a:lnTo>
                  <a:lnTo>
                    <a:pt x="1384" y="513"/>
                  </a:lnTo>
                  <a:lnTo>
                    <a:pt x="1386" y="524"/>
                  </a:lnTo>
                  <a:lnTo>
                    <a:pt x="1386" y="536"/>
                  </a:lnTo>
                  <a:lnTo>
                    <a:pt x="1386" y="539"/>
                  </a:lnTo>
                  <a:lnTo>
                    <a:pt x="1386" y="544"/>
                  </a:lnTo>
                  <a:lnTo>
                    <a:pt x="1240" y="544"/>
                  </a:lnTo>
                  <a:lnTo>
                    <a:pt x="1243" y="559"/>
                  </a:lnTo>
                  <a:lnTo>
                    <a:pt x="1246" y="572"/>
                  </a:lnTo>
                  <a:lnTo>
                    <a:pt x="1251" y="583"/>
                  </a:lnTo>
                  <a:lnTo>
                    <a:pt x="1259" y="593"/>
                  </a:lnTo>
                  <a:lnTo>
                    <a:pt x="1267" y="601"/>
                  </a:lnTo>
                  <a:lnTo>
                    <a:pt x="1277" y="606"/>
                  </a:lnTo>
                  <a:lnTo>
                    <a:pt x="1287" y="609"/>
                  </a:lnTo>
                  <a:lnTo>
                    <a:pt x="1299" y="611"/>
                  </a:lnTo>
                  <a:lnTo>
                    <a:pt x="1308" y="609"/>
                  </a:lnTo>
                  <a:lnTo>
                    <a:pt x="1316" y="608"/>
                  </a:lnTo>
                  <a:lnTo>
                    <a:pt x="1324" y="605"/>
                  </a:lnTo>
                  <a:lnTo>
                    <a:pt x="1329" y="601"/>
                  </a:lnTo>
                  <a:lnTo>
                    <a:pt x="1337" y="595"/>
                  </a:lnTo>
                  <a:lnTo>
                    <a:pt x="1341" y="588"/>
                  </a:lnTo>
                  <a:lnTo>
                    <a:pt x="1347" y="580"/>
                  </a:lnTo>
                  <a:lnTo>
                    <a:pt x="1349" y="570"/>
                  </a:lnTo>
                  <a:close/>
                  <a:moveTo>
                    <a:pt x="1243" y="517"/>
                  </a:moveTo>
                  <a:lnTo>
                    <a:pt x="1351" y="517"/>
                  </a:lnTo>
                  <a:lnTo>
                    <a:pt x="1349" y="506"/>
                  </a:lnTo>
                  <a:lnTo>
                    <a:pt x="1347" y="496"/>
                  </a:lnTo>
                  <a:lnTo>
                    <a:pt x="1342" y="487"/>
                  </a:lnTo>
                  <a:lnTo>
                    <a:pt x="1338" y="481"/>
                  </a:lnTo>
                  <a:lnTo>
                    <a:pt x="1329" y="472"/>
                  </a:lnTo>
                  <a:lnTo>
                    <a:pt x="1321" y="467"/>
                  </a:lnTo>
                  <a:lnTo>
                    <a:pt x="1309" y="462"/>
                  </a:lnTo>
                  <a:lnTo>
                    <a:pt x="1298" y="461"/>
                  </a:lnTo>
                  <a:lnTo>
                    <a:pt x="1286" y="462"/>
                  </a:lnTo>
                  <a:lnTo>
                    <a:pt x="1276" y="465"/>
                  </a:lnTo>
                  <a:lnTo>
                    <a:pt x="1267" y="470"/>
                  </a:lnTo>
                  <a:lnTo>
                    <a:pt x="1259" y="477"/>
                  </a:lnTo>
                  <a:lnTo>
                    <a:pt x="1253" y="485"/>
                  </a:lnTo>
                  <a:lnTo>
                    <a:pt x="1247" y="494"/>
                  </a:lnTo>
                  <a:lnTo>
                    <a:pt x="1244" y="506"/>
                  </a:lnTo>
                  <a:lnTo>
                    <a:pt x="1243" y="517"/>
                  </a:lnTo>
                  <a:close/>
                  <a:moveTo>
                    <a:pt x="1414" y="707"/>
                  </a:moveTo>
                  <a:lnTo>
                    <a:pt x="1414" y="439"/>
                  </a:lnTo>
                  <a:lnTo>
                    <a:pt x="1445" y="439"/>
                  </a:lnTo>
                  <a:lnTo>
                    <a:pt x="1445" y="464"/>
                  </a:lnTo>
                  <a:lnTo>
                    <a:pt x="1450" y="458"/>
                  </a:lnTo>
                  <a:lnTo>
                    <a:pt x="1456" y="451"/>
                  </a:lnTo>
                  <a:lnTo>
                    <a:pt x="1462" y="447"/>
                  </a:lnTo>
                  <a:lnTo>
                    <a:pt x="1468" y="442"/>
                  </a:lnTo>
                  <a:lnTo>
                    <a:pt x="1475" y="439"/>
                  </a:lnTo>
                  <a:lnTo>
                    <a:pt x="1484" y="436"/>
                  </a:lnTo>
                  <a:lnTo>
                    <a:pt x="1491" y="435"/>
                  </a:lnTo>
                  <a:lnTo>
                    <a:pt x="1501" y="435"/>
                  </a:lnTo>
                  <a:lnTo>
                    <a:pt x="1512" y="435"/>
                  </a:lnTo>
                  <a:lnTo>
                    <a:pt x="1524" y="438"/>
                  </a:lnTo>
                  <a:lnTo>
                    <a:pt x="1534" y="442"/>
                  </a:lnTo>
                  <a:lnTo>
                    <a:pt x="1544" y="448"/>
                  </a:lnTo>
                  <a:lnTo>
                    <a:pt x="1553" y="455"/>
                  </a:lnTo>
                  <a:lnTo>
                    <a:pt x="1561" y="462"/>
                  </a:lnTo>
                  <a:lnTo>
                    <a:pt x="1567" y="472"/>
                  </a:lnTo>
                  <a:lnTo>
                    <a:pt x="1573" y="484"/>
                  </a:lnTo>
                  <a:lnTo>
                    <a:pt x="1577" y="496"/>
                  </a:lnTo>
                  <a:lnTo>
                    <a:pt x="1580" y="508"/>
                  </a:lnTo>
                  <a:lnTo>
                    <a:pt x="1582" y="521"/>
                  </a:lnTo>
                  <a:lnTo>
                    <a:pt x="1583" y="534"/>
                  </a:lnTo>
                  <a:lnTo>
                    <a:pt x="1582" y="549"/>
                  </a:lnTo>
                  <a:lnTo>
                    <a:pt x="1580" y="563"/>
                  </a:lnTo>
                  <a:lnTo>
                    <a:pt x="1577" y="576"/>
                  </a:lnTo>
                  <a:lnTo>
                    <a:pt x="1572" y="588"/>
                  </a:lnTo>
                  <a:lnTo>
                    <a:pt x="1566" y="599"/>
                  </a:lnTo>
                  <a:lnTo>
                    <a:pt x="1559" y="609"/>
                  </a:lnTo>
                  <a:lnTo>
                    <a:pt x="1551" y="618"/>
                  </a:lnTo>
                  <a:lnTo>
                    <a:pt x="1541" y="624"/>
                  </a:lnTo>
                  <a:lnTo>
                    <a:pt x="1531" y="629"/>
                  </a:lnTo>
                  <a:lnTo>
                    <a:pt x="1520" y="634"/>
                  </a:lnTo>
                  <a:lnTo>
                    <a:pt x="1510" y="637"/>
                  </a:lnTo>
                  <a:lnTo>
                    <a:pt x="1498" y="637"/>
                  </a:lnTo>
                  <a:lnTo>
                    <a:pt x="1491" y="637"/>
                  </a:lnTo>
                  <a:lnTo>
                    <a:pt x="1482" y="635"/>
                  </a:lnTo>
                  <a:lnTo>
                    <a:pt x="1475" y="634"/>
                  </a:lnTo>
                  <a:lnTo>
                    <a:pt x="1469" y="629"/>
                  </a:lnTo>
                  <a:lnTo>
                    <a:pt x="1462" y="627"/>
                  </a:lnTo>
                  <a:lnTo>
                    <a:pt x="1456" y="622"/>
                  </a:lnTo>
                  <a:lnTo>
                    <a:pt x="1452" y="618"/>
                  </a:lnTo>
                  <a:lnTo>
                    <a:pt x="1448" y="612"/>
                  </a:lnTo>
                  <a:lnTo>
                    <a:pt x="1448" y="707"/>
                  </a:lnTo>
                  <a:lnTo>
                    <a:pt x="1414" y="707"/>
                  </a:lnTo>
                  <a:close/>
                  <a:moveTo>
                    <a:pt x="1445" y="537"/>
                  </a:moveTo>
                  <a:lnTo>
                    <a:pt x="1445" y="555"/>
                  </a:lnTo>
                  <a:lnTo>
                    <a:pt x="1448" y="569"/>
                  </a:lnTo>
                  <a:lnTo>
                    <a:pt x="1453" y="582"/>
                  </a:lnTo>
                  <a:lnTo>
                    <a:pt x="1459" y="592"/>
                  </a:lnTo>
                  <a:lnTo>
                    <a:pt x="1468" y="601"/>
                  </a:lnTo>
                  <a:lnTo>
                    <a:pt x="1476" y="605"/>
                  </a:lnTo>
                  <a:lnTo>
                    <a:pt x="1486" y="609"/>
                  </a:lnTo>
                  <a:lnTo>
                    <a:pt x="1497" y="611"/>
                  </a:lnTo>
                  <a:lnTo>
                    <a:pt x="1507" y="609"/>
                  </a:lnTo>
                  <a:lnTo>
                    <a:pt x="1517" y="605"/>
                  </a:lnTo>
                  <a:lnTo>
                    <a:pt x="1525" y="599"/>
                  </a:lnTo>
                  <a:lnTo>
                    <a:pt x="1534" y="592"/>
                  </a:lnTo>
                  <a:lnTo>
                    <a:pt x="1540" y="580"/>
                  </a:lnTo>
                  <a:lnTo>
                    <a:pt x="1546" y="568"/>
                  </a:lnTo>
                  <a:lnTo>
                    <a:pt x="1548" y="553"/>
                  </a:lnTo>
                  <a:lnTo>
                    <a:pt x="1548" y="534"/>
                  </a:lnTo>
                  <a:lnTo>
                    <a:pt x="1548" y="517"/>
                  </a:lnTo>
                  <a:lnTo>
                    <a:pt x="1546" y="501"/>
                  </a:lnTo>
                  <a:lnTo>
                    <a:pt x="1541" y="490"/>
                  </a:lnTo>
                  <a:lnTo>
                    <a:pt x="1534" y="478"/>
                  </a:lnTo>
                  <a:lnTo>
                    <a:pt x="1525" y="471"/>
                  </a:lnTo>
                  <a:lnTo>
                    <a:pt x="1517" y="465"/>
                  </a:lnTo>
                  <a:lnTo>
                    <a:pt x="1508" y="461"/>
                  </a:lnTo>
                  <a:lnTo>
                    <a:pt x="1498" y="461"/>
                  </a:lnTo>
                  <a:lnTo>
                    <a:pt x="1488" y="462"/>
                  </a:lnTo>
                  <a:lnTo>
                    <a:pt x="1478" y="465"/>
                  </a:lnTo>
                  <a:lnTo>
                    <a:pt x="1469" y="471"/>
                  </a:lnTo>
                  <a:lnTo>
                    <a:pt x="1460" y="480"/>
                  </a:lnTo>
                  <a:lnTo>
                    <a:pt x="1453" y="491"/>
                  </a:lnTo>
                  <a:lnTo>
                    <a:pt x="1449" y="504"/>
                  </a:lnTo>
                  <a:lnTo>
                    <a:pt x="1445" y="520"/>
                  </a:lnTo>
                  <a:lnTo>
                    <a:pt x="1445" y="537"/>
                  </a:lnTo>
                  <a:close/>
                  <a:moveTo>
                    <a:pt x="1739" y="632"/>
                  </a:moveTo>
                  <a:lnTo>
                    <a:pt x="1739" y="604"/>
                  </a:lnTo>
                  <a:lnTo>
                    <a:pt x="1732" y="612"/>
                  </a:lnTo>
                  <a:lnTo>
                    <a:pt x="1726" y="618"/>
                  </a:lnTo>
                  <a:lnTo>
                    <a:pt x="1719" y="624"/>
                  </a:lnTo>
                  <a:lnTo>
                    <a:pt x="1711" y="629"/>
                  </a:lnTo>
                  <a:lnTo>
                    <a:pt x="1704" y="632"/>
                  </a:lnTo>
                  <a:lnTo>
                    <a:pt x="1695" y="635"/>
                  </a:lnTo>
                  <a:lnTo>
                    <a:pt x="1685" y="637"/>
                  </a:lnTo>
                  <a:lnTo>
                    <a:pt x="1677" y="637"/>
                  </a:lnTo>
                  <a:lnTo>
                    <a:pt x="1668" y="637"/>
                  </a:lnTo>
                  <a:lnTo>
                    <a:pt x="1659" y="635"/>
                  </a:lnTo>
                  <a:lnTo>
                    <a:pt x="1652" y="634"/>
                  </a:lnTo>
                  <a:lnTo>
                    <a:pt x="1645" y="631"/>
                  </a:lnTo>
                  <a:lnTo>
                    <a:pt x="1638" y="627"/>
                  </a:lnTo>
                  <a:lnTo>
                    <a:pt x="1632" y="624"/>
                  </a:lnTo>
                  <a:lnTo>
                    <a:pt x="1626" y="619"/>
                  </a:lnTo>
                  <a:lnTo>
                    <a:pt x="1622" y="614"/>
                  </a:lnTo>
                  <a:lnTo>
                    <a:pt x="1616" y="604"/>
                  </a:lnTo>
                  <a:lnTo>
                    <a:pt x="1612" y="589"/>
                  </a:lnTo>
                  <a:lnTo>
                    <a:pt x="1610" y="578"/>
                  </a:lnTo>
                  <a:lnTo>
                    <a:pt x="1610" y="559"/>
                  </a:lnTo>
                  <a:lnTo>
                    <a:pt x="1610" y="439"/>
                  </a:lnTo>
                  <a:lnTo>
                    <a:pt x="1644" y="439"/>
                  </a:lnTo>
                  <a:lnTo>
                    <a:pt x="1644" y="546"/>
                  </a:lnTo>
                  <a:lnTo>
                    <a:pt x="1644" y="568"/>
                  </a:lnTo>
                  <a:lnTo>
                    <a:pt x="1645" y="580"/>
                  </a:lnTo>
                  <a:lnTo>
                    <a:pt x="1648" y="588"/>
                  </a:lnTo>
                  <a:lnTo>
                    <a:pt x="1651" y="592"/>
                  </a:lnTo>
                  <a:lnTo>
                    <a:pt x="1654" y="598"/>
                  </a:lnTo>
                  <a:lnTo>
                    <a:pt x="1658" y="601"/>
                  </a:lnTo>
                  <a:lnTo>
                    <a:pt x="1664" y="605"/>
                  </a:lnTo>
                  <a:lnTo>
                    <a:pt x="1670" y="606"/>
                  </a:lnTo>
                  <a:lnTo>
                    <a:pt x="1677" y="608"/>
                  </a:lnTo>
                  <a:lnTo>
                    <a:pt x="1684" y="609"/>
                  </a:lnTo>
                  <a:lnTo>
                    <a:pt x="1691" y="608"/>
                  </a:lnTo>
                  <a:lnTo>
                    <a:pt x="1697" y="606"/>
                  </a:lnTo>
                  <a:lnTo>
                    <a:pt x="1704" y="605"/>
                  </a:lnTo>
                  <a:lnTo>
                    <a:pt x="1711" y="601"/>
                  </a:lnTo>
                  <a:lnTo>
                    <a:pt x="1717" y="596"/>
                  </a:lnTo>
                  <a:lnTo>
                    <a:pt x="1721" y="592"/>
                  </a:lnTo>
                  <a:lnTo>
                    <a:pt x="1726" y="586"/>
                  </a:lnTo>
                  <a:lnTo>
                    <a:pt x="1729" y="580"/>
                  </a:lnTo>
                  <a:lnTo>
                    <a:pt x="1732" y="573"/>
                  </a:lnTo>
                  <a:lnTo>
                    <a:pt x="1733" y="565"/>
                  </a:lnTo>
                  <a:lnTo>
                    <a:pt x="1734" y="555"/>
                  </a:lnTo>
                  <a:lnTo>
                    <a:pt x="1734" y="543"/>
                  </a:lnTo>
                  <a:lnTo>
                    <a:pt x="1734" y="439"/>
                  </a:lnTo>
                  <a:lnTo>
                    <a:pt x="1768" y="439"/>
                  </a:lnTo>
                  <a:lnTo>
                    <a:pt x="1768" y="632"/>
                  </a:lnTo>
                  <a:lnTo>
                    <a:pt x="1739" y="6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05125" y="844550"/>
              <a:ext cx="357188" cy="184150"/>
            </a:xfrm>
            <a:custGeom>
              <a:avLst/>
              <a:gdLst/>
              <a:ahLst/>
              <a:cxnLst/>
              <a:rect l="l" t="t" r="r" b="b"/>
              <a:pathLst>
                <a:path w="675" h="348" extrusionOk="0">
                  <a:moveTo>
                    <a:pt x="30" y="268"/>
                  </a:moveTo>
                  <a:lnTo>
                    <a:pt x="0" y="26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97"/>
                  </a:lnTo>
                  <a:lnTo>
                    <a:pt x="37" y="91"/>
                  </a:lnTo>
                  <a:lnTo>
                    <a:pt x="43" y="85"/>
                  </a:lnTo>
                  <a:lnTo>
                    <a:pt x="50" y="81"/>
                  </a:lnTo>
                  <a:lnTo>
                    <a:pt x="56" y="77"/>
                  </a:lnTo>
                  <a:lnTo>
                    <a:pt x="63" y="74"/>
                  </a:lnTo>
                  <a:lnTo>
                    <a:pt x="71" y="72"/>
                  </a:lnTo>
                  <a:lnTo>
                    <a:pt x="78" y="71"/>
                  </a:lnTo>
                  <a:lnTo>
                    <a:pt x="86" y="71"/>
                  </a:lnTo>
                  <a:lnTo>
                    <a:pt x="95" y="71"/>
                  </a:lnTo>
                  <a:lnTo>
                    <a:pt x="104" y="72"/>
                  </a:lnTo>
                  <a:lnTo>
                    <a:pt x="111" y="75"/>
                  </a:lnTo>
                  <a:lnTo>
                    <a:pt x="120" y="78"/>
                  </a:lnTo>
                  <a:lnTo>
                    <a:pt x="127" y="83"/>
                  </a:lnTo>
                  <a:lnTo>
                    <a:pt x="134" y="87"/>
                  </a:lnTo>
                  <a:lnTo>
                    <a:pt x="140" y="93"/>
                  </a:lnTo>
                  <a:lnTo>
                    <a:pt x="146" y="98"/>
                  </a:lnTo>
                  <a:lnTo>
                    <a:pt x="151" y="106"/>
                  </a:lnTo>
                  <a:lnTo>
                    <a:pt x="156" y="113"/>
                  </a:lnTo>
                  <a:lnTo>
                    <a:pt x="159" y="121"/>
                  </a:lnTo>
                  <a:lnTo>
                    <a:pt x="163" y="130"/>
                  </a:lnTo>
                  <a:lnTo>
                    <a:pt x="164" y="139"/>
                  </a:lnTo>
                  <a:lnTo>
                    <a:pt x="167" y="149"/>
                  </a:lnTo>
                  <a:lnTo>
                    <a:pt x="167" y="159"/>
                  </a:lnTo>
                  <a:lnTo>
                    <a:pt x="169" y="169"/>
                  </a:lnTo>
                  <a:lnTo>
                    <a:pt x="167" y="180"/>
                  </a:lnTo>
                  <a:lnTo>
                    <a:pt x="167" y="192"/>
                  </a:lnTo>
                  <a:lnTo>
                    <a:pt x="164" y="204"/>
                  </a:lnTo>
                  <a:lnTo>
                    <a:pt x="161" y="214"/>
                  </a:lnTo>
                  <a:lnTo>
                    <a:pt x="159" y="222"/>
                  </a:lnTo>
                  <a:lnTo>
                    <a:pt x="154" y="231"/>
                  </a:lnTo>
                  <a:lnTo>
                    <a:pt x="150" y="238"/>
                  </a:lnTo>
                  <a:lnTo>
                    <a:pt x="144" y="245"/>
                  </a:lnTo>
                  <a:lnTo>
                    <a:pt x="137" y="252"/>
                  </a:lnTo>
                  <a:lnTo>
                    <a:pt x="131" y="258"/>
                  </a:lnTo>
                  <a:lnTo>
                    <a:pt x="124" y="263"/>
                  </a:lnTo>
                  <a:lnTo>
                    <a:pt x="117" y="267"/>
                  </a:lnTo>
                  <a:lnTo>
                    <a:pt x="108" y="270"/>
                  </a:lnTo>
                  <a:lnTo>
                    <a:pt x="101" y="271"/>
                  </a:lnTo>
                  <a:lnTo>
                    <a:pt x="92" y="273"/>
                  </a:lnTo>
                  <a:lnTo>
                    <a:pt x="84" y="273"/>
                  </a:lnTo>
                  <a:lnTo>
                    <a:pt x="76" y="273"/>
                  </a:lnTo>
                  <a:lnTo>
                    <a:pt x="68" y="271"/>
                  </a:lnTo>
                  <a:lnTo>
                    <a:pt x="60" y="268"/>
                  </a:lnTo>
                  <a:lnTo>
                    <a:pt x="53" y="265"/>
                  </a:lnTo>
                  <a:lnTo>
                    <a:pt x="48" y="263"/>
                  </a:lnTo>
                  <a:lnTo>
                    <a:pt x="40" y="257"/>
                  </a:lnTo>
                  <a:lnTo>
                    <a:pt x="36" y="251"/>
                  </a:lnTo>
                  <a:lnTo>
                    <a:pt x="30" y="244"/>
                  </a:lnTo>
                  <a:lnTo>
                    <a:pt x="30" y="268"/>
                  </a:lnTo>
                  <a:close/>
                  <a:moveTo>
                    <a:pt x="30" y="170"/>
                  </a:moveTo>
                  <a:lnTo>
                    <a:pt x="30" y="186"/>
                  </a:lnTo>
                  <a:lnTo>
                    <a:pt x="32" y="201"/>
                  </a:lnTo>
                  <a:lnTo>
                    <a:pt x="35" y="212"/>
                  </a:lnTo>
                  <a:lnTo>
                    <a:pt x="39" y="221"/>
                  </a:lnTo>
                  <a:lnTo>
                    <a:pt x="43" y="227"/>
                  </a:lnTo>
                  <a:lnTo>
                    <a:pt x="48" y="232"/>
                  </a:lnTo>
                  <a:lnTo>
                    <a:pt x="52" y="237"/>
                  </a:lnTo>
                  <a:lnTo>
                    <a:pt x="58" y="240"/>
                  </a:lnTo>
                  <a:lnTo>
                    <a:pt x="63" y="242"/>
                  </a:lnTo>
                  <a:lnTo>
                    <a:pt x="69" y="244"/>
                  </a:lnTo>
                  <a:lnTo>
                    <a:pt x="75" y="245"/>
                  </a:lnTo>
                  <a:lnTo>
                    <a:pt x="81" y="247"/>
                  </a:lnTo>
                  <a:lnTo>
                    <a:pt x="92" y="245"/>
                  </a:lnTo>
                  <a:lnTo>
                    <a:pt x="101" y="241"/>
                  </a:lnTo>
                  <a:lnTo>
                    <a:pt x="111" y="235"/>
                  </a:lnTo>
                  <a:lnTo>
                    <a:pt x="118" y="228"/>
                  </a:lnTo>
                  <a:lnTo>
                    <a:pt x="125" y="216"/>
                  </a:lnTo>
                  <a:lnTo>
                    <a:pt x="131" y="204"/>
                  </a:lnTo>
                  <a:lnTo>
                    <a:pt x="134" y="189"/>
                  </a:lnTo>
                  <a:lnTo>
                    <a:pt x="134" y="172"/>
                  </a:lnTo>
                  <a:lnTo>
                    <a:pt x="134" y="155"/>
                  </a:lnTo>
                  <a:lnTo>
                    <a:pt x="131" y="139"/>
                  </a:lnTo>
                  <a:lnTo>
                    <a:pt x="125" y="126"/>
                  </a:lnTo>
                  <a:lnTo>
                    <a:pt x="120" y="116"/>
                  </a:lnTo>
                  <a:lnTo>
                    <a:pt x="111" y="108"/>
                  </a:lnTo>
                  <a:lnTo>
                    <a:pt x="102" y="103"/>
                  </a:lnTo>
                  <a:lnTo>
                    <a:pt x="94" y="98"/>
                  </a:lnTo>
                  <a:lnTo>
                    <a:pt x="84" y="97"/>
                  </a:lnTo>
                  <a:lnTo>
                    <a:pt x="72" y="98"/>
                  </a:lnTo>
                  <a:lnTo>
                    <a:pt x="63" y="103"/>
                  </a:lnTo>
                  <a:lnTo>
                    <a:pt x="53" y="108"/>
                  </a:lnTo>
                  <a:lnTo>
                    <a:pt x="46" y="116"/>
                  </a:lnTo>
                  <a:lnTo>
                    <a:pt x="39" y="127"/>
                  </a:lnTo>
                  <a:lnTo>
                    <a:pt x="35" y="139"/>
                  </a:lnTo>
                  <a:lnTo>
                    <a:pt x="30" y="153"/>
                  </a:lnTo>
                  <a:lnTo>
                    <a:pt x="30" y="170"/>
                  </a:lnTo>
                  <a:close/>
                  <a:moveTo>
                    <a:pt x="196" y="268"/>
                  </a:moveTo>
                  <a:lnTo>
                    <a:pt x="196" y="0"/>
                  </a:lnTo>
                  <a:lnTo>
                    <a:pt x="229" y="0"/>
                  </a:lnTo>
                  <a:lnTo>
                    <a:pt x="229" y="268"/>
                  </a:lnTo>
                  <a:lnTo>
                    <a:pt x="196" y="268"/>
                  </a:lnTo>
                  <a:close/>
                  <a:moveTo>
                    <a:pt x="268" y="38"/>
                  </a:moveTo>
                  <a:lnTo>
                    <a:pt x="268" y="0"/>
                  </a:lnTo>
                  <a:lnTo>
                    <a:pt x="301" y="0"/>
                  </a:lnTo>
                  <a:lnTo>
                    <a:pt x="301" y="38"/>
                  </a:lnTo>
                  <a:lnTo>
                    <a:pt x="268" y="38"/>
                  </a:lnTo>
                  <a:close/>
                  <a:moveTo>
                    <a:pt x="268" y="268"/>
                  </a:moveTo>
                  <a:lnTo>
                    <a:pt x="268" y="75"/>
                  </a:lnTo>
                  <a:lnTo>
                    <a:pt x="301" y="75"/>
                  </a:lnTo>
                  <a:lnTo>
                    <a:pt x="301" y="268"/>
                  </a:lnTo>
                  <a:lnTo>
                    <a:pt x="268" y="268"/>
                  </a:lnTo>
                  <a:close/>
                  <a:moveTo>
                    <a:pt x="340" y="268"/>
                  </a:moveTo>
                  <a:lnTo>
                    <a:pt x="340" y="0"/>
                  </a:lnTo>
                  <a:lnTo>
                    <a:pt x="373" y="0"/>
                  </a:lnTo>
                  <a:lnTo>
                    <a:pt x="373" y="153"/>
                  </a:lnTo>
                  <a:lnTo>
                    <a:pt x="451" y="75"/>
                  </a:lnTo>
                  <a:lnTo>
                    <a:pt x="493" y="75"/>
                  </a:lnTo>
                  <a:lnTo>
                    <a:pt x="419" y="147"/>
                  </a:lnTo>
                  <a:lnTo>
                    <a:pt x="502" y="268"/>
                  </a:lnTo>
                  <a:lnTo>
                    <a:pt x="461" y="268"/>
                  </a:lnTo>
                  <a:lnTo>
                    <a:pt x="396" y="170"/>
                  </a:lnTo>
                  <a:lnTo>
                    <a:pt x="373" y="192"/>
                  </a:lnTo>
                  <a:lnTo>
                    <a:pt x="373" y="268"/>
                  </a:lnTo>
                  <a:lnTo>
                    <a:pt x="340" y="268"/>
                  </a:lnTo>
                  <a:close/>
                  <a:moveTo>
                    <a:pt x="515" y="343"/>
                  </a:moveTo>
                  <a:lnTo>
                    <a:pt x="510" y="313"/>
                  </a:lnTo>
                  <a:lnTo>
                    <a:pt x="520" y="316"/>
                  </a:lnTo>
                  <a:lnTo>
                    <a:pt x="529" y="316"/>
                  </a:lnTo>
                  <a:lnTo>
                    <a:pt x="539" y="314"/>
                  </a:lnTo>
                  <a:lnTo>
                    <a:pt x="548" y="313"/>
                  </a:lnTo>
                  <a:lnTo>
                    <a:pt x="554" y="309"/>
                  </a:lnTo>
                  <a:lnTo>
                    <a:pt x="558" y="301"/>
                  </a:lnTo>
                  <a:lnTo>
                    <a:pt x="562" y="293"/>
                  </a:lnTo>
                  <a:lnTo>
                    <a:pt x="568" y="277"/>
                  </a:lnTo>
                  <a:lnTo>
                    <a:pt x="569" y="274"/>
                  </a:lnTo>
                  <a:lnTo>
                    <a:pt x="571" y="270"/>
                  </a:lnTo>
                  <a:lnTo>
                    <a:pt x="497" y="75"/>
                  </a:lnTo>
                  <a:lnTo>
                    <a:pt x="532" y="75"/>
                  </a:lnTo>
                  <a:lnTo>
                    <a:pt x="572" y="186"/>
                  </a:lnTo>
                  <a:lnTo>
                    <a:pt x="577" y="198"/>
                  </a:lnTo>
                  <a:lnTo>
                    <a:pt x="581" y="209"/>
                  </a:lnTo>
                  <a:lnTo>
                    <a:pt x="584" y="219"/>
                  </a:lnTo>
                  <a:lnTo>
                    <a:pt x="587" y="232"/>
                  </a:lnTo>
                  <a:lnTo>
                    <a:pt x="590" y="221"/>
                  </a:lnTo>
                  <a:lnTo>
                    <a:pt x="594" y="209"/>
                  </a:lnTo>
                  <a:lnTo>
                    <a:pt x="597" y="199"/>
                  </a:lnTo>
                  <a:lnTo>
                    <a:pt x="601" y="188"/>
                  </a:lnTo>
                  <a:lnTo>
                    <a:pt x="641" y="75"/>
                  </a:lnTo>
                  <a:lnTo>
                    <a:pt x="675" y="75"/>
                  </a:lnTo>
                  <a:lnTo>
                    <a:pt x="601" y="273"/>
                  </a:lnTo>
                  <a:lnTo>
                    <a:pt x="595" y="287"/>
                  </a:lnTo>
                  <a:lnTo>
                    <a:pt x="591" y="299"/>
                  </a:lnTo>
                  <a:lnTo>
                    <a:pt x="587" y="309"/>
                  </a:lnTo>
                  <a:lnTo>
                    <a:pt x="582" y="316"/>
                  </a:lnTo>
                  <a:lnTo>
                    <a:pt x="578" y="323"/>
                  </a:lnTo>
                  <a:lnTo>
                    <a:pt x="574" y="330"/>
                  </a:lnTo>
                  <a:lnTo>
                    <a:pt x="568" y="336"/>
                  </a:lnTo>
                  <a:lnTo>
                    <a:pt x="562" y="340"/>
                  </a:lnTo>
                  <a:lnTo>
                    <a:pt x="556" y="343"/>
                  </a:lnTo>
                  <a:lnTo>
                    <a:pt x="551" y="346"/>
                  </a:lnTo>
                  <a:lnTo>
                    <a:pt x="543" y="348"/>
                  </a:lnTo>
                  <a:lnTo>
                    <a:pt x="536" y="348"/>
                  </a:lnTo>
                  <a:lnTo>
                    <a:pt x="526" y="346"/>
                  </a:lnTo>
                  <a:lnTo>
                    <a:pt x="515" y="34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ělení">
  <p:cSld name="dělení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674037" y="4178892"/>
            <a:ext cx="5046908" cy="215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2"/>
          </p:nvPr>
        </p:nvSpPr>
        <p:spPr>
          <a:xfrm>
            <a:off x="6674037" y="3612835"/>
            <a:ext cx="5046908" cy="5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3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/>
          <p:nvPr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">
  <p:cSld name="top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23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6674037" y="4178892"/>
            <a:ext cx="5046908" cy="215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ubTitle" idx="3"/>
          </p:nvPr>
        </p:nvSpPr>
        <p:spPr>
          <a:xfrm>
            <a:off x="6674037" y="3612835"/>
            <a:ext cx="5046908" cy="5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">
  <p:cSld name="2/3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>
            <a:spLocks noGrp="1"/>
          </p:cNvSpPr>
          <p:nvPr>
            <p:ph type="pic" idx="2"/>
          </p:nvPr>
        </p:nvSpPr>
        <p:spPr>
          <a:xfrm>
            <a:off x="0" y="0"/>
            <a:ext cx="75022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7693705" y="2075806"/>
            <a:ext cx="4027239" cy="4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3"/>
          </p:nvPr>
        </p:nvSpPr>
        <p:spPr>
          <a:xfrm>
            <a:off x="7704091" y="1491343"/>
            <a:ext cx="4016853" cy="5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">
  <p:cSld name="1/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>
            <a:spLocks noGrp="1"/>
          </p:cNvSpPr>
          <p:nvPr>
            <p:ph type="pic" idx="2"/>
          </p:nvPr>
        </p:nvSpPr>
        <p:spPr>
          <a:xfrm>
            <a:off x="7693705" y="0"/>
            <a:ext cx="449829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1524000" y="2075806"/>
            <a:ext cx="5988723" cy="4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3"/>
          </p:nvPr>
        </p:nvSpPr>
        <p:spPr>
          <a:xfrm>
            <a:off x="1534387" y="1491343"/>
            <a:ext cx="5978336" cy="5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 obr">
  <p:cSld name="3x ob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>
            <a:spLocks noGrp="1"/>
          </p:cNvSpPr>
          <p:nvPr>
            <p:ph type="pic" idx="2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>
            <a:spLocks noGrp="1"/>
          </p:cNvSpPr>
          <p:nvPr>
            <p:ph type="pic" idx="3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>
            <a:spLocks noGrp="1"/>
          </p:cNvSpPr>
          <p:nvPr>
            <p:ph type="pic" idx="4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9805464" y="2373509"/>
            <a:ext cx="1728445" cy="332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5"/>
          </p:nvPr>
        </p:nvSpPr>
        <p:spPr>
          <a:xfrm>
            <a:off x="8032172" y="1198585"/>
            <a:ext cx="3501737" cy="59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"/>
              <a:buNone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 obr">
  <p:cSld name="4x ob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>
            <a:spLocks noGrp="1"/>
          </p:cNvSpPr>
          <p:nvPr>
            <p:ph type="pic" idx="2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>
            <a:spLocks noGrp="1"/>
          </p:cNvSpPr>
          <p:nvPr>
            <p:ph type="pic" idx="3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>
            <a:spLocks noGrp="1"/>
          </p:cNvSpPr>
          <p:nvPr>
            <p:ph type="pic" idx="4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>
            <a:spLocks noGrp="1"/>
          </p:cNvSpPr>
          <p:nvPr>
            <p:ph type="pic" idx="5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9857734" y="4892636"/>
            <a:ext cx="1693251" cy="110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6"/>
          </p:nvPr>
        </p:nvSpPr>
        <p:spPr>
          <a:xfrm>
            <a:off x="9857735" y="4290456"/>
            <a:ext cx="1693250" cy="59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7"/>
          </p:nvPr>
        </p:nvSpPr>
        <p:spPr>
          <a:xfrm>
            <a:off x="7971813" y="4892636"/>
            <a:ext cx="1693251" cy="110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8"/>
          </p:nvPr>
        </p:nvSpPr>
        <p:spPr>
          <a:xfrm>
            <a:off x="7971814" y="4290456"/>
            <a:ext cx="1693250" cy="59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9"/>
          </p:nvPr>
        </p:nvSpPr>
        <p:spPr>
          <a:xfrm>
            <a:off x="6085891" y="4892636"/>
            <a:ext cx="1693251" cy="110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3"/>
          </p:nvPr>
        </p:nvSpPr>
        <p:spPr>
          <a:xfrm>
            <a:off x="6085892" y="4290456"/>
            <a:ext cx="1693250" cy="59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14"/>
          </p:nvPr>
        </p:nvSpPr>
        <p:spPr>
          <a:xfrm>
            <a:off x="6085891" y="2533536"/>
            <a:ext cx="5465094" cy="9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zkracený">
  <p:cSld name="text zkracený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1524000" y="2947418"/>
            <a:ext cx="10044608" cy="336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 text">
  <p:cSld name="2x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524001" y="2075806"/>
            <a:ext cx="4922982" cy="4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2"/>
          </p:nvPr>
        </p:nvSpPr>
        <p:spPr>
          <a:xfrm>
            <a:off x="1534386" y="1491343"/>
            <a:ext cx="10034221" cy="5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3"/>
          </p:nvPr>
        </p:nvSpPr>
        <p:spPr>
          <a:xfrm>
            <a:off x="6645625" y="2075806"/>
            <a:ext cx="4922982" cy="4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 text">
  <p:cSld name="3x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1534386" y="1491343"/>
            <a:ext cx="10034221" cy="5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2"/>
          </p:nvPr>
        </p:nvSpPr>
        <p:spPr>
          <a:xfrm>
            <a:off x="8340436" y="2057400"/>
            <a:ext cx="3228171" cy="4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3"/>
          </p:nvPr>
        </p:nvSpPr>
        <p:spPr>
          <a:xfrm>
            <a:off x="1534386" y="2057400"/>
            <a:ext cx="3228171" cy="4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4"/>
          </p:nvPr>
        </p:nvSpPr>
        <p:spPr>
          <a:xfrm>
            <a:off x="4937411" y="2057400"/>
            <a:ext cx="3228171" cy="4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or">
  <p:cSld name="auto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7693705" y="4212772"/>
            <a:ext cx="3932237" cy="217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23" name="Google Shape;23;p3"/>
          <p:cNvCxnSpPr/>
          <p:nvPr/>
        </p:nvCxnSpPr>
        <p:spPr>
          <a:xfrm>
            <a:off x="7598021" y="4040365"/>
            <a:ext cx="0" cy="2520000"/>
          </a:xfrm>
          <a:prstGeom prst="straightConnector1">
            <a:avLst/>
          </a:prstGeom>
          <a:noFill/>
          <a:ln w="19050" cap="flat" cmpd="sng">
            <a:solidFill>
              <a:srgbClr val="96949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3"/>
          <p:cNvCxnSpPr/>
          <p:nvPr/>
        </p:nvCxnSpPr>
        <p:spPr>
          <a:xfrm rot="10800000">
            <a:off x="7598020" y="392937"/>
            <a:ext cx="0" cy="1080000"/>
          </a:xfrm>
          <a:prstGeom prst="straightConnector1">
            <a:avLst/>
          </a:prstGeom>
          <a:noFill/>
          <a:ln w="19050" cap="flat" cmpd="sng">
            <a:solidFill>
              <a:srgbClr val="96949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3"/>
          <p:cNvSpPr txBox="1">
            <a:spLocks noGrp="1"/>
          </p:cNvSpPr>
          <p:nvPr>
            <p:ph type="subTitle" idx="3"/>
          </p:nvPr>
        </p:nvSpPr>
        <p:spPr>
          <a:xfrm>
            <a:off x="1524000" y="4109884"/>
            <a:ext cx="5978336" cy="184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x text">
  <p:cSld name="1x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524000" y="2075806"/>
            <a:ext cx="10044607" cy="42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2"/>
          </p:nvPr>
        </p:nvSpPr>
        <p:spPr>
          <a:xfrm>
            <a:off x="1534386" y="1491343"/>
            <a:ext cx="10034221" cy="5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x obr">
  <p:cSld name="1x ob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524000" y="2947418"/>
            <a:ext cx="5427518" cy="336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 obr">
  <p:cSld name="2x ob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524000" y="4715988"/>
            <a:ext cx="2050473" cy="144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3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3905250" y="4715988"/>
            <a:ext cx="2050473" cy="144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5"/>
          </p:nvPr>
        </p:nvSpPr>
        <p:spPr>
          <a:xfrm>
            <a:off x="1496292" y="4113810"/>
            <a:ext cx="2078181" cy="59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6"/>
          </p:nvPr>
        </p:nvSpPr>
        <p:spPr>
          <a:xfrm>
            <a:off x="3905250" y="4113809"/>
            <a:ext cx="2050473" cy="59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+1x obr">
  <p:cSld name="1+1x ob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0" y="0"/>
            <a:ext cx="394854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204854" y="2947418"/>
            <a:ext cx="5427518" cy="336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>
            <a:spLocks noGrp="1"/>
          </p:cNvSpPr>
          <p:nvPr>
            <p:ph type="pic" idx="3"/>
          </p:nvPr>
        </p:nvSpPr>
        <p:spPr>
          <a:xfrm>
            <a:off x="9888681" y="-1"/>
            <a:ext cx="2293439" cy="294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nec">
  <p:cSld name="konec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7693705" y="4212772"/>
            <a:ext cx="3932237" cy="217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55" name="Google Shape;55;p9"/>
          <p:cNvCxnSpPr/>
          <p:nvPr/>
        </p:nvCxnSpPr>
        <p:spPr>
          <a:xfrm>
            <a:off x="7598021" y="4040365"/>
            <a:ext cx="0" cy="2520000"/>
          </a:xfrm>
          <a:prstGeom prst="straightConnector1">
            <a:avLst/>
          </a:prstGeom>
          <a:noFill/>
          <a:ln w="19050" cap="flat" cmpd="sng">
            <a:solidFill>
              <a:srgbClr val="96949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9"/>
          <p:cNvSpPr txBox="1"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ola">
  <p:cSld name="kapitola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1524000" y="4037116"/>
            <a:ext cx="2310245" cy="144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2"/>
          </p:nvPr>
        </p:nvSpPr>
        <p:spPr>
          <a:xfrm>
            <a:off x="1524000" y="3471059"/>
            <a:ext cx="2310245" cy="5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10"/>
          <p:cNvSpPr>
            <a:spLocks noGrp="1"/>
          </p:cNvSpPr>
          <p:nvPr>
            <p:ph type="pic" idx="3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144000" tIns="540000" rIns="91425" bIns="4570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0"/>
              <a:buFont typeface="Arial"/>
              <a:buNone/>
              <a:defRPr sz="14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19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9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9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9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9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K3ZwvNJYDK4B8j7k0TEhb9J-UTvdc1mkafWPktTuLxQ/edi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esdaty.zcu.cz/index.php/evidujeme-data/25-evidujeme-priklad-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yzayg8sbOS4-JBU8dG2Zwi0kMUtXjjRb1qdWlcRYNGI/edit?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lassroomscreen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6386-ucitelka-1-2-tr-cteme-v-rozvrhu-hodin?vsrc=vyhledavani&amp;amp;vsrcid=kasalov%C3%A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imysleni.cz/ucebnice/prace-s-daty-pro-5-az-7-tridu-zakladni-skol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adatele.cz/cz/lekce-1-stupe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adatele.cz/portfolio/cz/ovoce-a-zelenina-na-nasem-taliri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ky.rvp.cz/wp-content/upload/prilohy/22918/publikace___1_stupen_zs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ky.rvp.cz/wp-content/upload/prilohy/22918/publikace___1_stupen_zs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obr.cz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iscitani.cz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PzqsskN5vP1jyE7R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adlet.com/skoleni/i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mysleni.cz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1tLAhY2J4dW-rbvF2c6DczsHVOCCfold-Q7STTBcis/edit?usp=sharin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ze.edu.cz/" TargetMode="External"/><Relationship Id="rId7" Type="http://schemas.openxmlformats.org/officeDocument/2006/relationships/hyperlink" Target="https://www.ibobr.cz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ramotnosti.pro/" TargetMode="External"/><Relationship Id="rId5" Type="http://schemas.openxmlformats.org/officeDocument/2006/relationships/hyperlink" Target="https://imysleni.cz/" TargetMode="Externa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ze.edu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evize.edu.cz/nova-informatika-v-rvp-z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ctrTitle"/>
          </p:nvPr>
        </p:nvSpPr>
        <p:spPr>
          <a:xfrm>
            <a:off x="1524000" y="4229600"/>
            <a:ext cx="5988600" cy="22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4000">
                <a:solidFill>
                  <a:srgbClr val="840D35"/>
                </a:solidFill>
              </a:rPr>
              <a:t>Informační systémy</a:t>
            </a:r>
            <a:br>
              <a:rPr lang="cs-CZ"/>
            </a:br>
            <a:r>
              <a:rPr lang="cs-CZ" sz="1800"/>
              <a:t>jedno z témat nové informatiky</a:t>
            </a:r>
            <a:endParaRPr sz="180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1800"/>
              <a:t>jak začít na 1. stupni ZŠ</a:t>
            </a:r>
            <a:endParaRPr sz="1800"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cs-CZ"/>
              <a:t>Štěpánka Baierlová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cs-CZ"/>
              <a:t>s.baierlova@gmail.com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/>
          <p:nvPr/>
        </p:nvSpPr>
        <p:spPr>
          <a:xfrm rot="-5400000">
            <a:off x="758540" y="633747"/>
            <a:ext cx="460664" cy="460664"/>
          </a:xfrm>
          <a:prstGeom prst="rtTriangle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1676400" y="602903"/>
            <a:ext cx="100446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 b="1">
                <a:solidFill>
                  <a:srgbClr val="A64D79"/>
                </a:solidFill>
              </a:rPr>
              <a:t>INFORMAČNÍ SYSTÉMY</a:t>
            </a:r>
            <a:endParaRPr sz="3600" b="1">
              <a:solidFill>
                <a:srgbClr val="A64D79"/>
              </a:solidFill>
            </a:endParaRPr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4294967295"/>
          </p:nvPr>
        </p:nvSpPr>
        <p:spPr>
          <a:xfrm>
            <a:off x="850325" y="1224200"/>
            <a:ext cx="10958700" cy="5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Očekávané výstupy</a:t>
            </a:r>
            <a:endParaRPr sz="2400" b="1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40D35"/>
              </a:buClr>
              <a:buSzPts val="2400"/>
              <a:buChar char="❖"/>
            </a:pPr>
            <a:r>
              <a:rPr lang="cs-CZ" sz="2400">
                <a:solidFill>
                  <a:srgbClr val="840D35"/>
                </a:solidFill>
              </a:rPr>
              <a:t>v systémech, které ho obklopují, rozezná jednotlivé prvky a vztahy mezi nimi</a:t>
            </a:r>
            <a:endParaRPr sz="2400">
              <a:solidFill>
                <a:srgbClr val="840D35"/>
              </a:solidFill>
            </a:endParaRPr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pro vymezený problém zaznamenává do existující tabulky nebo seznamu číselná i nečíselná data</a:t>
            </a:r>
            <a:endParaRPr sz="2400"/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 b="1"/>
              <a:t>Učivo</a:t>
            </a:r>
            <a:endParaRPr sz="2400" b="1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40D35"/>
              </a:buClr>
              <a:buSzPts val="2400"/>
              <a:buChar char="❖"/>
            </a:pPr>
            <a:r>
              <a:rPr lang="cs-CZ" sz="2400" b="1">
                <a:solidFill>
                  <a:srgbClr val="840D35"/>
                </a:solidFill>
              </a:rPr>
              <a:t>systémy:</a:t>
            </a:r>
            <a:r>
              <a:rPr lang="cs-CZ" sz="2400">
                <a:solidFill>
                  <a:srgbClr val="840D35"/>
                </a:solidFill>
              </a:rPr>
              <a:t> skupiny objektů a vztahy mezi nimi, vzájemné působení; příklady systémů z přírody, školy a blízkého okolí žáka; části systému a vztahy mezi nimi</a:t>
            </a:r>
            <a:endParaRPr sz="2400">
              <a:solidFill>
                <a:srgbClr val="840D35"/>
              </a:solidFill>
            </a:endParaRPr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397B0"/>
              </a:buClr>
              <a:buSzPts val="2400"/>
              <a:buChar char="❖"/>
            </a:pPr>
            <a:r>
              <a:rPr lang="cs-CZ" sz="2400" b="1"/>
              <a:t>práce se strukturovanými daty:</a:t>
            </a:r>
            <a:r>
              <a:rPr lang="cs-CZ" sz="2400"/>
              <a:t> shodné a odlišné vlastnosti objektů; řazení prvků do řad, číslovaný a nečíslovaný seznam, víceúrovňový seznam; tabulka a její struktura; záznam, doplnění a úprava záznamu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ctrTitle"/>
          </p:nvPr>
        </p:nvSpPr>
        <p:spPr>
          <a:xfrm>
            <a:off x="1380925" y="535000"/>
            <a:ext cx="9681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8397B0"/>
                </a:solidFill>
              </a:rPr>
              <a:t>Stavíme na tom, co děti již znají</a:t>
            </a:r>
            <a:endParaRPr sz="3600">
              <a:solidFill>
                <a:srgbClr val="8397B0"/>
              </a:solidFill>
            </a:endParaRPr>
          </a:p>
        </p:txBody>
      </p:sp>
      <p:grpSp>
        <p:nvGrpSpPr>
          <p:cNvPr id="206" name="Google Shape;206;p30"/>
          <p:cNvGrpSpPr/>
          <p:nvPr/>
        </p:nvGrpSpPr>
        <p:grpSpPr>
          <a:xfrm>
            <a:off x="6366944" y="1586426"/>
            <a:ext cx="5155900" cy="4747398"/>
            <a:chOff x="5632317" y="1189775"/>
            <a:chExt cx="3305700" cy="3483050"/>
          </a:xfrm>
        </p:grpSpPr>
        <p:sp>
          <p:nvSpPr>
            <p:cNvPr id="207" name="Google Shape;207;p30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INFORMAČNÍ SYSTÉMY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30"/>
            <p:cNvSpPr txBox="1"/>
            <p:nvPr/>
          </p:nvSpPr>
          <p:spPr>
            <a:xfrm>
              <a:off x="5831766" y="2057125"/>
              <a:ext cx="2862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/>
                <a:t>systém pro sběr</a:t>
              </a:r>
              <a:br>
                <a:rPr lang="cs-CZ" sz="2400" b="1"/>
              </a:br>
              <a:r>
                <a:rPr lang="cs-CZ" sz="2400" b="1"/>
                <a:t> a zpracování informací</a:t>
              </a:r>
              <a:endParaRPr sz="2400" b="1"/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/>
            </a:p>
            <a:p>
              <a:pPr marL="457200" lvl="0" indent="-3810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/>
                <a:t>informační systém školy</a:t>
              </a:r>
              <a:br>
                <a:rPr lang="cs-CZ" sz="2400"/>
              </a:br>
              <a:r>
                <a:rPr lang="cs-CZ" sz="2400"/>
                <a:t>(Bakaláři, Škola online, …)</a:t>
              </a:r>
              <a:endParaRPr sz="2400"/>
            </a:p>
            <a:p>
              <a:pPr marL="45720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  <a:p>
              <a:pPr marL="45720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" name="Google Shape;209;p30"/>
          <p:cNvGrpSpPr/>
          <p:nvPr/>
        </p:nvGrpSpPr>
        <p:grpSpPr>
          <a:xfrm>
            <a:off x="60049" y="1586621"/>
            <a:ext cx="6787348" cy="4643666"/>
            <a:chOff x="0" y="1189989"/>
            <a:chExt cx="3546900" cy="3482837"/>
          </a:xfrm>
        </p:grpSpPr>
        <p:sp>
          <p:nvSpPr>
            <p:cNvPr id="210" name="Google Shape;210;p3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SYSTÉMY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30"/>
            <p:cNvSpPr txBox="1"/>
            <p:nvPr/>
          </p:nvSpPr>
          <p:spPr>
            <a:xfrm>
              <a:off x="615542" y="2057126"/>
              <a:ext cx="26664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/>
                <a:t>množina prvků s nějakými vztahy</a:t>
              </a:r>
              <a:endParaRPr sz="2400" b="1"/>
            </a:p>
            <a:p>
              <a:pPr marL="45720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/>
                <a:t>zvířata u rybníka</a:t>
              </a:r>
              <a:endParaRPr sz="2400"/>
            </a:p>
            <a:p>
              <a:pPr marL="45720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/>
                <a:t>slova nadřazená a podřazená</a:t>
              </a:r>
              <a:endParaRPr sz="2400"/>
            </a:p>
            <a:p>
              <a:pPr marL="45720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/>
                <a:t>potravní řetězec</a:t>
              </a:r>
              <a:endParaRPr sz="2400"/>
            </a:p>
            <a:p>
              <a:pPr marL="45720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/>
                <a:t>podnebné pásy</a:t>
              </a:r>
              <a:endParaRPr sz="2400"/>
            </a:p>
            <a:p>
              <a:pPr marL="45720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/>
                <a:t>rodina, škola</a:t>
              </a:r>
              <a:endParaRPr sz="24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ctrTitle"/>
          </p:nvPr>
        </p:nvSpPr>
        <p:spPr>
          <a:xfrm>
            <a:off x="1631225" y="755250"/>
            <a:ext cx="9681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Život u rybníka (systémy kolem nás) </a:t>
            </a:r>
            <a:endParaRPr sz="3600">
              <a:solidFill>
                <a:srgbClr val="A64D79"/>
              </a:solidFill>
            </a:endParaRPr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1544025" y="1733223"/>
            <a:ext cx="10044600" cy="4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vytvořte systém ŽIVOT U RYBNÍKA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využijte jamboard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vložte či nakreslete obrázek rybníka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přidejte barevné lístečky se jmény</a:t>
            </a:r>
            <a:br>
              <a:rPr lang="cs-CZ" sz="2400"/>
            </a:br>
            <a:r>
              <a:rPr lang="cs-CZ" sz="2400"/>
              <a:t>živočichů a rostlin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práce s kritérii, třídění objektů na základě kritérií, dělení do skupin</a:t>
            </a: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 u="sng">
                <a:solidFill>
                  <a:schemeClr val="hlink"/>
                </a:solidFill>
                <a:hlinkClick r:id="rId3"/>
              </a:rPr>
              <a:t>h</a:t>
            </a:r>
            <a:r>
              <a:rPr lang="cs-CZ" sz="2400" u="sng">
                <a:solidFill>
                  <a:schemeClr val="hlink"/>
                </a:solidFill>
                <a:hlinkClick r:id="rId3"/>
              </a:rPr>
              <a:t>ttps://jamboard.google.com/d/1K3ZwvNJYDK4B8j7k0TEhb9J-UTvdc1mkafWPktTuLxQ/edit?usp=sharing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sp>
        <p:nvSpPr>
          <p:cNvPr id="218" name="Google Shape;218;p31"/>
          <p:cNvSpPr/>
          <p:nvPr/>
        </p:nvSpPr>
        <p:spPr>
          <a:xfrm>
            <a:off x="8602950" y="6063775"/>
            <a:ext cx="2943600" cy="43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839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/>
              <a:t>SKUPINOVÁ AKTIVITA</a:t>
            </a:r>
            <a:endParaRPr sz="1600" b="1"/>
          </a:p>
        </p:txBody>
      </p:sp>
      <p:pic>
        <p:nvPicPr>
          <p:cNvPr id="219" name="Google Shape;21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3600" y="1553000"/>
            <a:ext cx="4403126" cy="267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ctrTitle"/>
          </p:nvPr>
        </p:nvSpPr>
        <p:spPr>
          <a:xfrm>
            <a:off x="1631225" y="755250"/>
            <a:ext cx="96813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Napadají vás další příklady systémů, se kterými můžeme pracovat podobně?</a:t>
            </a:r>
            <a:endParaRPr sz="3600">
              <a:solidFill>
                <a:srgbClr val="A64D79"/>
              </a:solidFill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4828225" y="2819375"/>
            <a:ext cx="1848925" cy="26736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8397B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?</a:t>
            </a:r>
          </a:p>
        </p:txBody>
      </p:sp>
      <p:sp>
        <p:nvSpPr>
          <p:cNvPr id="226" name="Google Shape;226;p32"/>
          <p:cNvSpPr/>
          <p:nvPr/>
        </p:nvSpPr>
        <p:spPr>
          <a:xfrm>
            <a:off x="8602950" y="5933600"/>
            <a:ext cx="2943600" cy="561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839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/>
              <a:t>MŮŽEME VYUŽÍT CHAT</a:t>
            </a:r>
            <a:endParaRPr sz="16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/>
          <p:nvPr/>
        </p:nvSpPr>
        <p:spPr>
          <a:xfrm rot="-5400000">
            <a:off x="758540" y="633611"/>
            <a:ext cx="460800" cy="460800"/>
          </a:xfrm>
          <a:prstGeom prst="rtTriangle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1676400" y="602903"/>
            <a:ext cx="100446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 b="1">
                <a:solidFill>
                  <a:srgbClr val="A64D79"/>
                </a:solidFill>
              </a:rPr>
              <a:t>INFORMAČNÍ SYSTÉMY</a:t>
            </a:r>
            <a:endParaRPr sz="3600" b="1">
              <a:solidFill>
                <a:srgbClr val="A64D79"/>
              </a:solidFill>
            </a:endParaRPr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4294967295"/>
          </p:nvPr>
        </p:nvSpPr>
        <p:spPr>
          <a:xfrm>
            <a:off x="850325" y="1224200"/>
            <a:ext cx="10958700" cy="5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Očekávané výstupy</a:t>
            </a:r>
            <a:endParaRPr sz="2400" b="1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v systémech, které ho obklopují, rozezná jednotlivé prvky a vztahy mezi nimi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40D35"/>
              </a:buClr>
              <a:buSzPts val="2400"/>
              <a:buChar char="❖"/>
            </a:pPr>
            <a:r>
              <a:rPr lang="cs-CZ" sz="2400">
                <a:solidFill>
                  <a:srgbClr val="840D35"/>
                </a:solidFill>
              </a:rPr>
              <a:t>pro vymezený problém zaznamenává do existující tabulky nebo seznamu číselná i nečíselná data</a:t>
            </a:r>
            <a:endParaRPr sz="2400">
              <a:solidFill>
                <a:srgbClr val="840D35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 b="1"/>
              <a:t>Učivo</a:t>
            </a:r>
            <a:endParaRPr sz="2400" b="1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 b="1"/>
              <a:t>systémy:</a:t>
            </a:r>
            <a:r>
              <a:rPr lang="cs-CZ" sz="2400"/>
              <a:t> skupiny objektů a vztahy mezi nimi, vzájemné působení; příklady systémů z přírody, školy a blízkého okolí žáka; části systému a vztahy mezi nimi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40D35"/>
              </a:buClr>
              <a:buSzPts val="2400"/>
              <a:buChar char="❖"/>
            </a:pPr>
            <a:r>
              <a:rPr lang="cs-CZ" sz="2400" b="1">
                <a:solidFill>
                  <a:srgbClr val="840D35"/>
                </a:solidFill>
              </a:rPr>
              <a:t>práce se strukturovanými daty:</a:t>
            </a:r>
            <a:r>
              <a:rPr lang="cs-CZ" sz="2400">
                <a:solidFill>
                  <a:srgbClr val="840D35"/>
                </a:solidFill>
              </a:rPr>
              <a:t> shodné a odlišné vlastnosti objektů; řazení prvků do řad, číslovaný a nečíslovaný seznam, víceúrovňový seznam; tabulka a její struktura; záznam, doplnění a úprava záznamu</a:t>
            </a:r>
            <a:endParaRPr sz="2400">
              <a:solidFill>
                <a:srgbClr val="840D3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ctrTitle"/>
          </p:nvPr>
        </p:nvSpPr>
        <p:spPr>
          <a:xfrm>
            <a:off x="1631225" y="755250"/>
            <a:ext cx="9681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Shodné a odlišné vlastnosti objektů</a:t>
            </a:r>
            <a:endParaRPr sz="3600">
              <a:solidFill>
                <a:srgbClr val="A64D79"/>
              </a:solidFill>
            </a:endParaRPr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1631225" y="1865874"/>
            <a:ext cx="100446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KVĚTEN, ČERVEN, ČERVENEC, SRPEN, ZÁŘÍ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Které slovo nepatří mezi ostatní?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Najdi měsíc, který nepatří mezi ostatní.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Můžeme měsíce rozdělit do nějakých skupin?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3726" y="4406800"/>
            <a:ext cx="4570800" cy="22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ctrTitle"/>
          </p:nvPr>
        </p:nvSpPr>
        <p:spPr>
          <a:xfrm>
            <a:off x="1631225" y="755250"/>
            <a:ext cx="9681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Řazení prvků do řady, doplň řadu</a:t>
            </a:r>
            <a:endParaRPr sz="3600">
              <a:solidFill>
                <a:srgbClr val="A64D79"/>
              </a:solidFill>
            </a:endParaRPr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1563800" y="1517649"/>
            <a:ext cx="100446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Datíkova nespavost (evidujeme data)</a:t>
            </a:r>
            <a:endParaRPr sz="2400"/>
          </a:p>
          <a:p>
            <a:pPr marL="9144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hlink"/>
                </a:solidFill>
                <a:hlinkClick r:id="rId3"/>
              </a:rPr>
              <a:t>https://pracesdaty.zcu.cz/index.php/evidujeme-data/25-evidujeme-priklad-4</a:t>
            </a:r>
            <a:endParaRPr sz="18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Doplníte řadu? A dokážete své rozhodnutí zdůvodnit?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pic>
        <p:nvPicPr>
          <p:cNvPr id="247" name="Google Shape;24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225" y="3035275"/>
            <a:ext cx="9909741" cy="16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087" y="4704175"/>
            <a:ext cx="6772026" cy="21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body" idx="1"/>
          </p:nvPr>
        </p:nvSpPr>
        <p:spPr>
          <a:xfrm>
            <a:off x="542850" y="1452900"/>
            <a:ext cx="100446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i="1"/>
              <a:t>V minulém týdnu probíhal hokejový turnaj, ale nestihl jsem sledovat všechny zápasy. Pustil jsem si rádio a poslechl si souhrnný přehled od komentátorů. </a:t>
            </a:r>
            <a:endParaRPr sz="2400" i="1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rozdělíme se do skupin, zvolte si vhodný nástroj pro zpracování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přečtěte si souhrnný záznam výsledků turnaje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zpracujte informace tak, abyste dokázali určit pořadí a odpovědět na další otázky (jak dopadl určitý zápas, jaké bylo skóre, …)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zadání – </a:t>
            </a:r>
            <a:r>
              <a:rPr lang="cs-CZ" sz="2400" u="sng">
                <a:solidFill>
                  <a:schemeClr val="hlink"/>
                </a:solidFill>
                <a:hlinkClick r:id="rId3"/>
              </a:rPr>
              <a:t>hokejový turnaj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 u="sng">
                <a:solidFill>
                  <a:schemeClr val="hlink"/>
                </a:solidFill>
                <a:hlinkClick r:id="rId4"/>
              </a:rPr>
              <a:t>classroomscreen</a:t>
            </a:r>
            <a:r>
              <a:rPr lang="cs-CZ" sz="2400"/>
              <a:t> (využijeme stopky)</a:t>
            </a: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sp>
        <p:nvSpPr>
          <p:cNvPr id="254" name="Google Shape;254;p36"/>
          <p:cNvSpPr txBox="1">
            <a:spLocks noGrp="1"/>
          </p:cNvSpPr>
          <p:nvPr>
            <p:ph type="ctrTitle"/>
          </p:nvPr>
        </p:nvSpPr>
        <p:spPr>
          <a:xfrm>
            <a:off x="542850" y="430482"/>
            <a:ext cx="100446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Hokejový turnaj – Dokážete určit pořadí? </a:t>
            </a:r>
            <a:endParaRPr sz="3600">
              <a:solidFill>
                <a:srgbClr val="A64D79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255" name="Google Shape;255;p36"/>
          <p:cNvSpPr/>
          <p:nvPr/>
        </p:nvSpPr>
        <p:spPr>
          <a:xfrm>
            <a:off x="7643850" y="6023725"/>
            <a:ext cx="2943600" cy="43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839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/>
              <a:t>SKUPINOVÁ AKTIVITA</a:t>
            </a:r>
            <a:endParaRPr sz="16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ctrTitle"/>
          </p:nvPr>
        </p:nvSpPr>
        <p:spPr>
          <a:xfrm>
            <a:off x="492800" y="750850"/>
            <a:ext cx="113604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Jaký smysl má tato úloha ve výuce informatiky? </a:t>
            </a:r>
            <a:endParaRPr sz="3600">
              <a:solidFill>
                <a:srgbClr val="A64D7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Jak souvisí s informačními systémy? </a:t>
            </a: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4597950" y="2328800"/>
            <a:ext cx="1848925" cy="26736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8397B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?</a:t>
            </a:r>
          </a:p>
        </p:txBody>
      </p:sp>
      <p:sp>
        <p:nvSpPr>
          <p:cNvPr id="262" name="Google Shape;262;p37"/>
          <p:cNvSpPr/>
          <p:nvPr/>
        </p:nvSpPr>
        <p:spPr>
          <a:xfrm>
            <a:off x="7671875" y="6053725"/>
            <a:ext cx="2943600" cy="561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839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/>
              <a:t>MŮŽEME VYUŽÍT CHAT</a:t>
            </a:r>
            <a:endParaRPr sz="16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ctrTitle"/>
          </p:nvPr>
        </p:nvSpPr>
        <p:spPr>
          <a:xfrm>
            <a:off x="409825" y="524950"/>
            <a:ext cx="12429000" cy="13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Tabulka jako základní struktura</a:t>
            </a:r>
            <a:br>
              <a:rPr lang="cs-CZ" sz="3600">
                <a:solidFill>
                  <a:srgbClr val="A64D79"/>
                </a:solidFill>
              </a:rPr>
            </a:br>
            <a:r>
              <a:rPr lang="cs-CZ" sz="3600">
                <a:solidFill>
                  <a:srgbClr val="A64D79"/>
                </a:solidFill>
              </a:rPr>
              <a:t>informačních systémů</a:t>
            </a:r>
            <a:endParaRPr sz="3600">
              <a:solidFill>
                <a:srgbClr val="A64D79"/>
              </a:solidFill>
            </a:endParaRPr>
          </a:p>
        </p:txBody>
      </p:sp>
      <p:pic>
        <p:nvPicPr>
          <p:cNvPr id="268" name="Google Shape;2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5997" y="306450"/>
            <a:ext cx="1841275" cy="18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200" y="2591325"/>
            <a:ext cx="11954002" cy="325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7693705" y="4109884"/>
            <a:ext cx="4149000" cy="2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000" i="1"/>
              <a:t>Štěpánka Baierlová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i="1"/>
              <a:t>Základní škola Sušice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i="1"/>
              <a:t>Centrum robotiky Plzeň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i="1"/>
              <a:t>zkušenost s výukou na ZŠ i SŠ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i="1"/>
              <a:t>matematika, informatika, robotika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i="1"/>
              <a:t>s.baierlova@gmail.com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i="1"/>
          </a:p>
        </p:txBody>
      </p:sp>
      <p:sp>
        <p:nvSpPr>
          <p:cNvPr id="136" name="Google Shape;136;p21"/>
          <p:cNvSpPr txBox="1"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/>
              <a:t>Informační systémy</a:t>
            </a:r>
            <a:br>
              <a:rPr lang="cs-CZ"/>
            </a:br>
            <a:r>
              <a:rPr lang="cs-CZ" sz="2400"/>
              <a:t>jedno z témat nové informatiky</a:t>
            </a:r>
            <a:endParaRPr sz="2400"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175" y="1545237"/>
            <a:ext cx="1832401" cy="2332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>
            <a:spLocks noGrp="1"/>
          </p:cNvSpPr>
          <p:nvPr>
            <p:ph type="ctrTitle"/>
          </p:nvPr>
        </p:nvSpPr>
        <p:spPr>
          <a:xfrm>
            <a:off x="1631225" y="755250"/>
            <a:ext cx="9681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Pracujeme s rozvrhem hodin</a:t>
            </a:r>
            <a:endParaRPr sz="3600">
              <a:solidFill>
                <a:srgbClr val="A64D79"/>
              </a:solidFill>
            </a:endParaRPr>
          </a:p>
        </p:txBody>
      </p:sp>
      <p:sp>
        <p:nvSpPr>
          <p:cNvPr id="275" name="Google Shape;275;p39"/>
          <p:cNvSpPr txBox="1">
            <a:spLocks noGrp="1"/>
          </p:cNvSpPr>
          <p:nvPr>
            <p:ph type="body" idx="1"/>
          </p:nvPr>
        </p:nvSpPr>
        <p:spPr>
          <a:xfrm>
            <a:off x="1631225" y="1554150"/>
            <a:ext cx="10044600" cy="50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Když děti učí telka! Pojďte se společně s mladšími žáky naučit číst ve školním rozvrhu. Budeme pracovat s tabulkou a rozpoznávat, co znamenají jednotlivé</a:t>
            </a:r>
            <a:r>
              <a:rPr lang="cs-CZ" sz="1500"/>
              <a:t> zkratky.</a:t>
            </a:r>
            <a:endParaRPr sz="1500"/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orientace v tabulce (co určují řádky a sloupce)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vkládání dat do tabulky (využíváme zkratky)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vyhledávání v tabulce (řízená diskuze)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propojení různých předmětů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rPr lang="cs-CZ" sz="2000" u="sng">
                <a:solidFill>
                  <a:schemeClr val="hlink"/>
                </a:solidFill>
                <a:hlinkClick r:id="rId3"/>
              </a:rPr>
              <a:t>https://edu.ceskatelevize.cz/video/6386-ucitelka-1-2-tr-cteme-v-rozvrhu-hodin?vsrc=vyhledavani&amp;amp;vsrcid=kasalov%C3%A1</a:t>
            </a:r>
            <a:endParaRPr sz="2000"/>
          </a:p>
        </p:txBody>
      </p:sp>
      <p:pic>
        <p:nvPicPr>
          <p:cNvPr id="276" name="Google Shape;27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7650" y="2892437"/>
            <a:ext cx="3108175" cy="20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ctrTitle"/>
          </p:nvPr>
        </p:nvSpPr>
        <p:spPr>
          <a:xfrm>
            <a:off x="1755025" y="540375"/>
            <a:ext cx="9681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Pracujeme s rozvrhem hodin</a:t>
            </a:r>
            <a:endParaRPr sz="3600">
              <a:solidFill>
                <a:srgbClr val="A64D79"/>
              </a:solidFill>
            </a:endParaRPr>
          </a:p>
        </p:txBody>
      </p:sp>
      <p:pic>
        <p:nvPicPr>
          <p:cNvPr id="282" name="Google Shape;2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025" y="1448979"/>
            <a:ext cx="5855025" cy="50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8450" y="1989350"/>
            <a:ext cx="5455100" cy="34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1774" y="2249625"/>
            <a:ext cx="4029700" cy="34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1"/>
          <p:cNvSpPr txBox="1">
            <a:spLocks noGrp="1"/>
          </p:cNvSpPr>
          <p:nvPr>
            <p:ph type="ctrTitle"/>
          </p:nvPr>
        </p:nvSpPr>
        <p:spPr>
          <a:xfrm>
            <a:off x="1563800" y="379225"/>
            <a:ext cx="9681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Pracujeme s tabulkami a daty</a:t>
            </a:r>
            <a:endParaRPr sz="3600">
              <a:solidFill>
                <a:srgbClr val="A64D79"/>
              </a:solidFill>
            </a:endParaRPr>
          </a:p>
        </p:txBody>
      </p:sp>
      <p:sp>
        <p:nvSpPr>
          <p:cNvPr id="290" name="Google Shape;290;p41"/>
          <p:cNvSpPr txBox="1">
            <a:spLocks noGrp="1"/>
          </p:cNvSpPr>
          <p:nvPr>
            <p:ph type="body" idx="1"/>
          </p:nvPr>
        </p:nvSpPr>
        <p:spPr>
          <a:xfrm>
            <a:off x="1635425" y="1042224"/>
            <a:ext cx="100446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učebnice Práce s daty (Zbyněk Filipi)</a:t>
            </a:r>
            <a:endParaRPr sz="2400"/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hlink"/>
                </a:solidFill>
                <a:hlinkClick r:id="rId4"/>
              </a:rPr>
              <a:t>https://imysleni.cz/ucebnice/prace-s-daty-pro-5-az-7-tridu-zakladni-skoly</a:t>
            </a:r>
            <a:endParaRPr sz="18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různé oblasti, gradované úlohy, metodika pro učitele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interaktivní, okamžitá zpětná vazba</a:t>
            </a:r>
            <a:endParaRPr sz="2400"/>
          </a:p>
        </p:txBody>
      </p:sp>
      <p:pic>
        <p:nvPicPr>
          <p:cNvPr id="291" name="Google Shape;29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0450" y="3015924"/>
            <a:ext cx="3599859" cy="384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5138" y="5850975"/>
            <a:ext cx="5436600" cy="66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41"/>
          <p:cNvCxnSpPr>
            <a:endCxn id="288" idx="1"/>
          </p:cNvCxnSpPr>
          <p:nvPr/>
        </p:nvCxnSpPr>
        <p:spPr>
          <a:xfrm rot="10800000" flipH="1">
            <a:off x="5676274" y="3987625"/>
            <a:ext cx="1825500" cy="75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>
            <a:spLocks noGrp="1"/>
          </p:cNvSpPr>
          <p:nvPr>
            <p:ph type="body" idx="1"/>
          </p:nvPr>
        </p:nvSpPr>
        <p:spPr>
          <a:xfrm>
            <a:off x="542850" y="1273850"/>
            <a:ext cx="10505100" cy="53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sbíráme informace od jednotlivých žáků či skupin (sdílená tabulka)</a:t>
            </a:r>
            <a:endParaRPr sz="2400"/>
          </a:p>
          <a:p>
            <a:pPr marL="914400" marR="0" lvl="1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cs-CZ" sz="2400"/>
              <a:t>zaznamenáváme výsledky pozorování</a:t>
            </a:r>
            <a:endParaRPr sz="2400"/>
          </a:p>
          <a:p>
            <a:pPr marL="914400" marR="0" lvl="1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cs-CZ" sz="2400"/>
              <a:t>počet aut, která projíždí kolem školy – značky, barvy</a:t>
            </a:r>
            <a:endParaRPr sz="2400"/>
          </a:p>
          <a:p>
            <a:pPr marL="914400" marR="0" lvl="1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cs-CZ" sz="2400"/>
              <a:t>počet osob, které vešly do obchodu (pohlaví, věk)</a:t>
            </a:r>
            <a:endParaRPr sz="2400"/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Náměty</a:t>
            </a:r>
            <a:r>
              <a:rPr lang="cs-CZ" sz="2400" b="1"/>
              <a:t> </a:t>
            </a:r>
            <a:r>
              <a:rPr lang="cs-CZ" sz="2400"/>
              <a:t>– </a:t>
            </a:r>
            <a:r>
              <a:rPr lang="cs-CZ" sz="2400" u="sng">
                <a:solidFill>
                  <a:schemeClr val="hlink"/>
                </a:solidFill>
                <a:hlinkClick r:id="rId3"/>
              </a:rPr>
              <a:t>https://badatele.cz/cz/lekce-1-stupen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 b="1"/>
              <a:t>ovoce a zelenina na našem talíři</a:t>
            </a:r>
            <a:endParaRPr sz="2400" b="1"/>
          </a:p>
          <a:p>
            <a:pPr marL="914400" marR="0" lvl="1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cs-CZ" sz="2400" u="sng">
                <a:solidFill>
                  <a:schemeClr val="hlink"/>
                </a:solidFill>
                <a:hlinkClick r:id="rId4"/>
              </a:rPr>
              <a:t>https://badatele.cz/portfolio/cz/ovoce-a-zelenina-na-nasem-taliri</a:t>
            </a:r>
            <a:endParaRPr sz="2400"/>
          </a:p>
          <a:p>
            <a:pPr marL="914400" marR="0" lvl="1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cs-CZ" sz="2400"/>
              <a:t>zaznamenáváme informace</a:t>
            </a:r>
            <a:endParaRPr sz="2400"/>
          </a:p>
          <a:p>
            <a:pPr marL="914400" marR="0" lvl="1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cs-CZ" sz="2400"/>
              <a:t>vyhledáváme informace, odpovídáme na otázky</a:t>
            </a: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sp>
        <p:nvSpPr>
          <p:cNvPr id="299" name="Google Shape;299;p42"/>
          <p:cNvSpPr txBox="1">
            <a:spLocks noGrp="1"/>
          </p:cNvSpPr>
          <p:nvPr>
            <p:ph type="ctrTitle"/>
          </p:nvPr>
        </p:nvSpPr>
        <p:spPr>
          <a:xfrm>
            <a:off x="542850" y="358882"/>
            <a:ext cx="100446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Zpracováváme vlastní data</a:t>
            </a:r>
            <a:endParaRPr sz="3600">
              <a:solidFill>
                <a:srgbClr val="A64D79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>
            <a:spLocks noGrp="1"/>
          </p:cNvSpPr>
          <p:nvPr>
            <p:ph type="ctrTitle"/>
          </p:nvPr>
        </p:nvSpPr>
        <p:spPr>
          <a:xfrm>
            <a:off x="492800" y="750850"/>
            <a:ext cx="101226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Napadají vás podobné aktivity, které bychom mohli v tomto tématu využít?</a:t>
            </a:r>
            <a:endParaRPr/>
          </a:p>
        </p:txBody>
      </p:sp>
      <p:sp>
        <p:nvSpPr>
          <p:cNvPr id="305" name="Google Shape;305;p43"/>
          <p:cNvSpPr/>
          <p:nvPr/>
        </p:nvSpPr>
        <p:spPr>
          <a:xfrm>
            <a:off x="4597950" y="2328800"/>
            <a:ext cx="1848925" cy="26736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8397B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?</a:t>
            </a:r>
          </a:p>
        </p:txBody>
      </p:sp>
      <p:sp>
        <p:nvSpPr>
          <p:cNvPr id="306" name="Google Shape;306;p43"/>
          <p:cNvSpPr/>
          <p:nvPr/>
        </p:nvSpPr>
        <p:spPr>
          <a:xfrm>
            <a:off x="7671875" y="6053725"/>
            <a:ext cx="2943600" cy="561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839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/>
              <a:t>MŮŽEME VYUŽÍT CHAT</a:t>
            </a:r>
            <a:endParaRPr sz="16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>
            <a:spLocks noGrp="1"/>
          </p:cNvSpPr>
          <p:nvPr>
            <p:ph type="ctrTitle"/>
          </p:nvPr>
        </p:nvSpPr>
        <p:spPr>
          <a:xfrm>
            <a:off x="1563800" y="379225"/>
            <a:ext cx="9681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Získané informace zpracováváme do grafů</a:t>
            </a:r>
            <a:endParaRPr sz="3600">
              <a:solidFill>
                <a:srgbClr val="A64D79"/>
              </a:solidFill>
            </a:endParaRPr>
          </a:p>
        </p:txBody>
      </p:sp>
      <p:sp>
        <p:nvSpPr>
          <p:cNvPr id="312" name="Google Shape;312;p44"/>
          <p:cNvSpPr txBox="1">
            <a:spLocks noGrp="1"/>
          </p:cNvSpPr>
          <p:nvPr>
            <p:ph type="body" idx="1"/>
          </p:nvPr>
        </p:nvSpPr>
        <p:spPr>
          <a:xfrm>
            <a:off x="1635425" y="1289225"/>
            <a:ext cx="10044600" cy="4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Lentilky (aktivita č. 29, str. 189)</a:t>
            </a:r>
            <a:endParaRPr sz="2400" b="1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v rámci </a:t>
            </a:r>
            <a:r>
              <a:rPr lang="cs-CZ" sz="2400" u="sng">
                <a:solidFill>
                  <a:srgbClr val="3C78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publikace</a:t>
            </a:r>
            <a:r>
              <a:rPr lang="cs-CZ" sz="2400"/>
              <a:t> s náměty pro 1. stupeň (gramotnosti.pro)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ověřujeme barevné složení krabičky lentilek</a:t>
            </a:r>
            <a:endParaRPr sz="2400"/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  <p:pic>
        <p:nvPicPr>
          <p:cNvPr id="313" name="Google Shape;31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3000" y="2296450"/>
            <a:ext cx="3069600" cy="38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2950" y="3224375"/>
            <a:ext cx="483870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4"/>
          <p:cNvSpPr/>
          <p:nvPr/>
        </p:nvSpPr>
        <p:spPr>
          <a:xfrm>
            <a:off x="8372525" y="5676050"/>
            <a:ext cx="3545400" cy="9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0046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/>
              <a:t>INTUITIVNÍ TVORBA SLOUPCOVÉHO GRAFU</a:t>
            </a:r>
            <a:endParaRPr sz="1600" b="1"/>
          </a:p>
        </p:txBody>
      </p:sp>
      <p:sp>
        <p:nvSpPr>
          <p:cNvPr id="316" name="Google Shape;316;p44"/>
          <p:cNvSpPr/>
          <p:nvPr/>
        </p:nvSpPr>
        <p:spPr>
          <a:xfrm>
            <a:off x="2712150" y="5976800"/>
            <a:ext cx="3545400" cy="537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0046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/>
              <a:t>TŘÍDĚNÍ PODLE BAREV</a:t>
            </a:r>
            <a:endParaRPr sz="16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>
            <a:spLocks noGrp="1"/>
          </p:cNvSpPr>
          <p:nvPr>
            <p:ph type="ctrTitle"/>
          </p:nvPr>
        </p:nvSpPr>
        <p:spPr>
          <a:xfrm>
            <a:off x="1563800" y="379225"/>
            <a:ext cx="9681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Intuitivní tvorba sloupcového grafu</a:t>
            </a:r>
            <a:endParaRPr sz="3600">
              <a:solidFill>
                <a:srgbClr val="A64D79"/>
              </a:solidFill>
            </a:endParaRPr>
          </a:p>
        </p:txBody>
      </p:sp>
      <p:pic>
        <p:nvPicPr>
          <p:cNvPr id="322" name="Google Shape;32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796" y="1189202"/>
            <a:ext cx="7923650" cy="54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>
            <a:spLocks noGrp="1"/>
          </p:cNvSpPr>
          <p:nvPr>
            <p:ph type="body" idx="1"/>
          </p:nvPr>
        </p:nvSpPr>
        <p:spPr>
          <a:xfrm>
            <a:off x="614475" y="1130575"/>
            <a:ext cx="10505100" cy="53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Pracujeme s daty (aktivita č. 26, str. 172)</a:t>
            </a:r>
            <a:endParaRPr sz="2400" b="1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v rámci </a:t>
            </a:r>
            <a:r>
              <a:rPr lang="cs-CZ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publikace</a:t>
            </a:r>
            <a:r>
              <a:rPr lang="cs-CZ" sz="2400"/>
              <a:t> s náměty pro 1. stupeň (gramotnosti.pro)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sbíráme data a zpracováváme je do tabulek a grafů</a:t>
            </a:r>
            <a:endParaRPr sz="2400"/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sp>
        <p:nvSpPr>
          <p:cNvPr id="328" name="Google Shape;328;p46"/>
          <p:cNvSpPr txBox="1">
            <a:spLocks noGrp="1"/>
          </p:cNvSpPr>
          <p:nvPr>
            <p:ph type="ctrTitle"/>
          </p:nvPr>
        </p:nvSpPr>
        <p:spPr>
          <a:xfrm>
            <a:off x="542850" y="430482"/>
            <a:ext cx="100446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Inspirace pro vlastní statistické šetření</a:t>
            </a:r>
            <a:endParaRPr sz="3600">
              <a:solidFill>
                <a:srgbClr val="A64D79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329" name="Google Shape;32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100" y="2772650"/>
            <a:ext cx="7021726" cy="32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7523" y="4588948"/>
            <a:ext cx="5121825" cy="2145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>
            <a:spLocks noGrp="1"/>
          </p:cNvSpPr>
          <p:nvPr>
            <p:ph type="body" idx="1"/>
          </p:nvPr>
        </p:nvSpPr>
        <p:spPr>
          <a:xfrm>
            <a:off x="614475" y="1130575"/>
            <a:ext cx="10505100" cy="11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informatická soutěž – </a:t>
            </a:r>
            <a:r>
              <a:rPr lang="cs-CZ" sz="2400" u="sng">
                <a:solidFill>
                  <a:schemeClr val="hlink"/>
                </a:solidFill>
                <a:hlinkClick r:id="rId3"/>
              </a:rPr>
              <a:t>https://www.ibobr.cz/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gradované úlohy, metodika, archív úloh s řešením i vysvětlením</a:t>
            </a:r>
            <a:endParaRPr sz="2400"/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sp>
        <p:nvSpPr>
          <p:cNvPr id="336" name="Google Shape;336;p47"/>
          <p:cNvSpPr txBox="1">
            <a:spLocks noGrp="1"/>
          </p:cNvSpPr>
          <p:nvPr>
            <p:ph type="ctrTitle"/>
          </p:nvPr>
        </p:nvSpPr>
        <p:spPr>
          <a:xfrm>
            <a:off x="542850" y="430478"/>
            <a:ext cx="100446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Bobřík informatiky</a:t>
            </a:r>
            <a:endParaRPr/>
          </a:p>
        </p:txBody>
      </p:sp>
      <p:pic>
        <p:nvPicPr>
          <p:cNvPr id="337" name="Google Shape;337;p47"/>
          <p:cNvPicPr preferRelativeResize="0"/>
          <p:nvPr/>
        </p:nvPicPr>
        <p:blipFill rotWithShape="1">
          <a:blip r:embed="rId4">
            <a:alphaModFix/>
          </a:blip>
          <a:srcRect b="20647"/>
          <a:stretch/>
        </p:blipFill>
        <p:spPr>
          <a:xfrm>
            <a:off x="0" y="2182046"/>
            <a:ext cx="12192000" cy="24939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8" name="Google Shape;33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7375" y="2889675"/>
            <a:ext cx="6289075" cy="38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9" name="Google Shape;339;p47"/>
          <p:cNvSpPr/>
          <p:nvPr/>
        </p:nvSpPr>
        <p:spPr>
          <a:xfrm>
            <a:off x="8406025" y="216375"/>
            <a:ext cx="2943600" cy="561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839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/>
              <a:t>ARCHIV, ROČNÍK 2017</a:t>
            </a:r>
            <a:endParaRPr sz="16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>
            <a:spLocks noGrp="1"/>
          </p:cNvSpPr>
          <p:nvPr>
            <p:ph type="body" idx="1"/>
          </p:nvPr>
        </p:nvSpPr>
        <p:spPr>
          <a:xfrm>
            <a:off x="614475" y="1130575"/>
            <a:ext cx="10505100" cy="11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akce Českého statistického úřadu – </a:t>
            </a:r>
            <a:r>
              <a:rPr lang="cs-CZ" sz="2400" u="sng">
                <a:solidFill>
                  <a:schemeClr val="hlink"/>
                </a:solidFill>
                <a:hlinkClick r:id="rId3"/>
              </a:rPr>
              <a:t>https://www.miniscitani.cz/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pro žáky ve věku 9 až 15 let</a:t>
            </a: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 b="1"/>
              <a:t>Kolik času trávíš denně na internetu nebo hraním počítačových her?</a:t>
            </a:r>
            <a:endParaRPr sz="2400" b="1"/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sp>
        <p:nvSpPr>
          <p:cNvPr id="345" name="Google Shape;345;p48"/>
          <p:cNvSpPr txBox="1">
            <a:spLocks noGrp="1"/>
          </p:cNvSpPr>
          <p:nvPr>
            <p:ph type="ctrTitle"/>
          </p:nvPr>
        </p:nvSpPr>
        <p:spPr>
          <a:xfrm>
            <a:off x="542850" y="430478"/>
            <a:ext cx="100446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Pracujeme s daty z Minisčítání</a:t>
            </a:r>
            <a:endParaRPr/>
          </a:p>
        </p:txBody>
      </p:sp>
      <p:pic>
        <p:nvPicPr>
          <p:cNvPr id="346" name="Google Shape;34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825" y="2757400"/>
            <a:ext cx="11867525" cy="3775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ctrTitle"/>
          </p:nvPr>
        </p:nvSpPr>
        <p:spPr>
          <a:xfrm>
            <a:off x="1379625" y="1780475"/>
            <a:ext cx="82530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6000" b="0">
                <a:solidFill>
                  <a:srgbClr val="A64D79"/>
                </a:solidFill>
              </a:rPr>
              <a:t>Seznamujeme se :-)</a:t>
            </a:r>
            <a:endParaRPr sz="6000" b="0">
              <a:solidFill>
                <a:srgbClr val="A64D79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A64D79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1433225" y="3121200"/>
            <a:ext cx="651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2C3E50"/>
                </a:solidFill>
              </a:rPr>
              <a:t>vyplňte prosím formulář</a:t>
            </a:r>
            <a:endParaRPr sz="2800"/>
          </a:p>
        </p:txBody>
      </p:sp>
      <p:sp>
        <p:nvSpPr>
          <p:cNvPr id="144" name="Google Shape;144;p22">
            <a:hlinkClick r:id="rId3"/>
          </p:cNvPr>
          <p:cNvSpPr txBox="1"/>
          <p:nvPr/>
        </p:nvSpPr>
        <p:spPr>
          <a:xfrm>
            <a:off x="1433225" y="3664275"/>
            <a:ext cx="7567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rgbClr val="4A86E8"/>
                </a:solidFill>
              </a:rPr>
              <a:t>https://forms.gle/PzqsskN5vP1jyE7R6</a:t>
            </a:r>
            <a:endParaRPr sz="2000" u="sng">
              <a:solidFill>
                <a:srgbClr val="4A86E8"/>
              </a:solidFill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7375" y="3563225"/>
            <a:ext cx="2816400" cy="28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>
            <a:spLocks noGrp="1"/>
          </p:cNvSpPr>
          <p:nvPr>
            <p:ph type="ctrTitle"/>
          </p:nvPr>
        </p:nvSpPr>
        <p:spPr>
          <a:xfrm>
            <a:off x="1613325" y="1686375"/>
            <a:ext cx="9681300" cy="16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6000" b="0">
                <a:solidFill>
                  <a:srgbClr val="A64D79"/>
                </a:solidFill>
              </a:rPr>
              <a:t>Cílem je ZAŽÍT KONCEPT</a:t>
            </a:r>
            <a:endParaRPr sz="6000" b="0">
              <a:solidFill>
                <a:srgbClr val="A64D79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A64D79"/>
              </a:solidFill>
            </a:endParaRPr>
          </a:p>
        </p:txBody>
      </p:sp>
      <p:sp>
        <p:nvSpPr>
          <p:cNvPr id="352" name="Google Shape;352;p49"/>
          <p:cNvSpPr txBox="1"/>
          <p:nvPr/>
        </p:nvSpPr>
        <p:spPr>
          <a:xfrm>
            <a:off x="2049075" y="3115650"/>
            <a:ext cx="88098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2C3E50"/>
                </a:solidFill>
              </a:rPr>
              <a:t>Není potřeba na 1. stupni strhnout vše,výstupy budou postupně gradovat na 2. stupni ZŠ i SŠ. 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"/>
          <p:cNvSpPr txBox="1">
            <a:spLocks noGrp="1"/>
          </p:cNvSpPr>
          <p:nvPr>
            <p:ph type="ctrTitle"/>
          </p:nvPr>
        </p:nvSpPr>
        <p:spPr>
          <a:xfrm>
            <a:off x="1516000" y="343425"/>
            <a:ext cx="9760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Vzájemné sdílení a inspirace</a:t>
            </a:r>
            <a:endParaRPr sz="6000" b="0">
              <a:solidFill>
                <a:srgbClr val="A64D79"/>
              </a:solidFill>
            </a:endParaRPr>
          </a:p>
        </p:txBody>
      </p:sp>
      <p:pic>
        <p:nvPicPr>
          <p:cNvPr id="358" name="Google Shape;3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000" y="2112500"/>
            <a:ext cx="8821049" cy="4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0"/>
          <p:cNvSpPr txBox="1">
            <a:spLocks noGrp="1"/>
          </p:cNvSpPr>
          <p:nvPr>
            <p:ph type="body" idx="1"/>
          </p:nvPr>
        </p:nvSpPr>
        <p:spPr>
          <a:xfrm>
            <a:off x="1516000" y="1052500"/>
            <a:ext cx="105051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cs-CZ" sz="2400"/>
              <a:t>Padletová nástěnka – </a:t>
            </a:r>
            <a:r>
              <a:rPr lang="cs-CZ" sz="2400" u="sng">
                <a:solidFill>
                  <a:schemeClr val="hlink"/>
                </a:solidFill>
                <a:hlinkClick r:id="rId4"/>
              </a:rPr>
              <a:t>https://padlet.com/skoleni/is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cs-CZ" sz="2400"/>
              <a:t>Máte tip na pěknou aktivitu? Přidejte na padlet a sdílejte s ostatními. 😊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>
            <a:spLocks noGrp="1"/>
          </p:cNvSpPr>
          <p:nvPr>
            <p:ph type="body" idx="1"/>
          </p:nvPr>
        </p:nvSpPr>
        <p:spPr>
          <a:xfrm>
            <a:off x="614475" y="1419725"/>
            <a:ext cx="10052100" cy="4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podrobně se seznamte s novým RVP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ujasněte si, co se skrývá pod očekávanými výstupy a učivem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prozkoumejte návaznost na jiné předměty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podívejte se, jak se bude pokračovat na 2. stupni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seznamte se s učebnicemi a metodikami – </a:t>
            </a:r>
            <a:r>
              <a:rPr lang="cs-CZ" sz="2400" u="sng">
                <a:solidFill>
                  <a:schemeClr val="hlink"/>
                </a:solidFill>
                <a:hlinkClick r:id="rId3"/>
              </a:rPr>
              <a:t>https://imysleni.cz/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přihlaste se na školení v oblastech, kde si nejste jistí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začněte zkoušet nové aktivity přímo s dětmi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sdílejte své úspěchy i neúspěchy (nejen) ve vaší sborovně</a:t>
            </a:r>
            <a:endParaRPr sz="2400"/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sp>
        <p:nvSpPr>
          <p:cNvPr id="365" name="Google Shape;365;p51"/>
          <p:cNvSpPr txBox="1">
            <a:spLocks noGrp="1"/>
          </p:cNvSpPr>
          <p:nvPr>
            <p:ph type="ctrTitle"/>
          </p:nvPr>
        </p:nvSpPr>
        <p:spPr>
          <a:xfrm>
            <a:off x="542850" y="430475"/>
            <a:ext cx="112842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Jak začít u sebe s novou informatikou</a:t>
            </a:r>
            <a:endParaRPr/>
          </a:p>
        </p:txBody>
      </p:sp>
      <p:pic>
        <p:nvPicPr>
          <p:cNvPr id="366" name="Google Shape;36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02510">
            <a:off x="8783831" y="4332573"/>
            <a:ext cx="3963909" cy="222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>
            <a:spLocks noGrp="1"/>
          </p:cNvSpPr>
          <p:nvPr>
            <p:ph type="body" idx="1"/>
          </p:nvPr>
        </p:nvSpPr>
        <p:spPr>
          <a:xfrm>
            <a:off x="650625" y="1202775"/>
            <a:ext cx="6387900" cy="2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pozorně prostudujte RVP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propojujte učivo mezi oblastmi i předměty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začněte učivem a aktivitami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rozdělte vše do jednotlivých ročníků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přejděte k výstupům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 u="sng">
                <a:solidFill>
                  <a:schemeClr val="hlink"/>
                </a:solidFill>
                <a:hlinkClick r:id="rId3"/>
              </a:rPr>
              <a:t>pomocná tabulka</a:t>
            </a:r>
            <a:endParaRPr sz="2400"/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sp>
        <p:nvSpPr>
          <p:cNvPr id="372" name="Google Shape;372;p52"/>
          <p:cNvSpPr txBox="1">
            <a:spLocks noGrp="1"/>
          </p:cNvSpPr>
          <p:nvPr>
            <p:ph type="ctrTitle"/>
          </p:nvPr>
        </p:nvSpPr>
        <p:spPr>
          <a:xfrm>
            <a:off x="542850" y="430475"/>
            <a:ext cx="112842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Jak na tvorbu Školního vzdělávacího programu</a:t>
            </a:r>
            <a:endParaRPr/>
          </a:p>
        </p:txBody>
      </p:sp>
      <p:pic>
        <p:nvPicPr>
          <p:cNvPr id="373" name="Google Shape;37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325" y="1781975"/>
            <a:ext cx="3922300" cy="39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2"/>
          <p:cNvSpPr/>
          <p:nvPr/>
        </p:nvSpPr>
        <p:spPr>
          <a:xfrm>
            <a:off x="7620325" y="5871225"/>
            <a:ext cx="3922200" cy="700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839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/>
              <a:t>ČTYŘI TEMATICKÉ CELKY</a:t>
            </a:r>
            <a:br>
              <a:rPr lang="cs-CZ" sz="1600" b="1"/>
            </a:br>
            <a:r>
              <a:rPr lang="cs-CZ" sz="1600" b="1"/>
              <a:t>(prolínají se a doplňují)</a:t>
            </a:r>
            <a:endParaRPr sz="1600" b="1"/>
          </a:p>
        </p:txBody>
      </p:sp>
      <p:pic>
        <p:nvPicPr>
          <p:cNvPr id="375" name="Google Shape;37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625" y="4431250"/>
            <a:ext cx="6850301" cy="22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3"/>
          <p:cNvSpPr>
            <a:spLocks noGrp="1"/>
          </p:cNvSpPr>
          <p:nvPr>
            <p:ph type="pic" idx="2"/>
          </p:nvPr>
        </p:nvSpPr>
        <p:spPr>
          <a:xfrm>
            <a:off x="6286500" y="1770144"/>
            <a:ext cx="5216100" cy="7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https://revize.edu.cz/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1" name="Google Shape;381;p53"/>
          <p:cNvSpPr txBox="1">
            <a:spLocks noGrp="1"/>
          </p:cNvSpPr>
          <p:nvPr>
            <p:ph type="ctrTitle"/>
          </p:nvPr>
        </p:nvSpPr>
        <p:spPr>
          <a:xfrm>
            <a:off x="560775" y="1770150"/>
            <a:ext cx="5097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Zdroje:</a:t>
            </a:r>
            <a:endParaRPr/>
          </a:p>
        </p:txBody>
      </p:sp>
      <p:pic>
        <p:nvPicPr>
          <p:cNvPr id="382" name="Google Shape;38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1775" y="430475"/>
            <a:ext cx="2408175" cy="11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3"/>
          <p:cNvSpPr txBox="1">
            <a:spLocks noGrp="1"/>
          </p:cNvSpPr>
          <p:nvPr>
            <p:ph type="body" idx="1"/>
          </p:nvPr>
        </p:nvSpPr>
        <p:spPr>
          <a:xfrm>
            <a:off x="560775" y="2671625"/>
            <a:ext cx="10505100" cy="4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Web věnovaný všemu kolem revizí – </a:t>
            </a:r>
            <a:r>
              <a:rPr lang="cs-CZ" sz="2400" b="1" u="sng">
                <a:solidFill>
                  <a:schemeClr val="hlink"/>
                </a:solidFill>
                <a:hlinkClick r:id="rId3"/>
              </a:rPr>
              <a:t>https://revize.edu.cz/</a:t>
            </a:r>
            <a:endParaRPr sz="2400" b="1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 b="1"/>
              <a:t>Učebnice na webu imysleni.cz (projekt PRIM) – </a:t>
            </a:r>
            <a:r>
              <a:rPr lang="cs-CZ" sz="2400" b="1" u="sng">
                <a:solidFill>
                  <a:schemeClr val="hlink"/>
                </a:solidFill>
                <a:hlinkClick r:id="rId5"/>
              </a:rPr>
              <a:t>https://imysleni.cz/</a:t>
            </a:r>
            <a:endParaRPr sz="2400" b="1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Práce s daty (Zbyněk Filipi a kolektiv)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Základy informatiky pro 1. stupeň ZŠ (Jan Berki, Jindra Drábková)</a:t>
            </a: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 b="1"/>
              <a:t>Gramotnosti.pro (projektu PPUČ) – </a:t>
            </a:r>
            <a:r>
              <a:rPr lang="cs-CZ" sz="2400" b="1" u="sng">
                <a:solidFill>
                  <a:schemeClr val="hlink"/>
                </a:solidFill>
                <a:hlinkClick r:id="rId6"/>
              </a:rPr>
              <a:t>https://gramotnosti.pro/</a:t>
            </a:r>
            <a:endParaRPr sz="2400" b="1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Publikace s náměty pro 1. stupeň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Bobřík informatiky – </a:t>
            </a:r>
            <a:r>
              <a:rPr lang="cs-CZ" sz="2400" u="sng">
                <a:solidFill>
                  <a:schemeClr val="hlink"/>
                </a:solidFill>
                <a:hlinkClick r:id="rId7"/>
              </a:rPr>
              <a:t>https://www.ibobr.cz/</a:t>
            </a:r>
            <a:endParaRPr sz="2400"/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>
            <a:spLocks noGrp="1"/>
          </p:cNvSpPr>
          <p:nvPr>
            <p:ph type="ctrTitle"/>
          </p:nvPr>
        </p:nvSpPr>
        <p:spPr>
          <a:xfrm>
            <a:off x="446800" y="1836600"/>
            <a:ext cx="5097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Zpětná vazba</a:t>
            </a:r>
            <a:endParaRPr/>
          </a:p>
        </p:txBody>
      </p:sp>
      <p:sp>
        <p:nvSpPr>
          <p:cNvPr id="389" name="Google Shape;389;p54"/>
          <p:cNvSpPr txBox="1">
            <a:spLocks noGrp="1"/>
          </p:cNvSpPr>
          <p:nvPr>
            <p:ph type="body" idx="1"/>
          </p:nvPr>
        </p:nvSpPr>
        <p:spPr>
          <a:xfrm>
            <a:off x="446800" y="2992850"/>
            <a:ext cx="61659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Využijeme aplikaci mentimeter</a:t>
            </a:r>
            <a:endParaRPr sz="2400" b="1"/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pic>
        <p:nvPicPr>
          <p:cNvPr id="390" name="Google Shape;39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723" y="180926"/>
            <a:ext cx="3446299" cy="21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4"/>
          <p:cNvSpPr txBox="1"/>
          <p:nvPr/>
        </p:nvSpPr>
        <p:spPr>
          <a:xfrm>
            <a:off x="7005625" y="2912325"/>
            <a:ext cx="4871700" cy="22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</a:rPr>
              <a:t>Zhodnoťte dnešní školení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Font typeface="Noto Sans Symbols"/>
              <a:buChar char="❖"/>
            </a:pPr>
            <a:r>
              <a:rPr lang="cs-CZ" sz="2400">
                <a:solidFill>
                  <a:schemeClr val="dk1"/>
                </a:solidFill>
              </a:rPr>
              <a:t>Splnilo vaše očekávání?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Font typeface="Noto Sans Symbols"/>
              <a:buChar char="❖"/>
            </a:pPr>
            <a:r>
              <a:rPr lang="cs-CZ" sz="2400">
                <a:solidFill>
                  <a:schemeClr val="dk1"/>
                </a:solidFill>
              </a:rPr>
              <a:t>Co pro vás bylo přínosné?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397B0"/>
              </a:buClr>
              <a:buSzPts val="2400"/>
              <a:buFont typeface="Noto Sans Symbols"/>
              <a:buChar char="❖"/>
            </a:pPr>
            <a:r>
              <a:rPr lang="cs-CZ" sz="2400">
                <a:solidFill>
                  <a:schemeClr val="dk1"/>
                </a:solidFill>
              </a:rPr>
              <a:t>Co vám naopak chybělo?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5"/>
          <p:cNvSpPr txBox="1"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/>
              <a:t>děkuji za pozornost</a:t>
            </a:r>
            <a:br>
              <a:rPr lang="cs-CZ"/>
            </a:br>
            <a:r>
              <a:rPr lang="cs-CZ" sz="1600"/>
              <a:t>Štěpánka Baierlová</a:t>
            </a:r>
            <a:endParaRPr sz="1600"/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1600"/>
              <a:t>s.baierlová@gmail.com</a:t>
            </a:r>
            <a:br>
              <a:rPr lang="cs-CZ"/>
            </a:br>
            <a:endParaRPr sz="1800"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ctrTitle"/>
          </p:nvPr>
        </p:nvSpPr>
        <p:spPr>
          <a:xfrm>
            <a:off x="1713925" y="755250"/>
            <a:ext cx="95985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Čtyři tematické celky nové informatiky</a:t>
            </a:r>
            <a:endParaRPr sz="3600">
              <a:solidFill>
                <a:srgbClr val="A64D79"/>
              </a:solidFill>
            </a:endParaRPr>
          </a:p>
        </p:txBody>
      </p:sp>
      <p:sp>
        <p:nvSpPr>
          <p:cNvPr id="151" name="Google Shape;151;p23"/>
          <p:cNvSpPr/>
          <p:nvPr/>
        </p:nvSpPr>
        <p:spPr>
          <a:xfrm flipH="1">
            <a:off x="6367446" y="5849121"/>
            <a:ext cx="460664" cy="460664"/>
          </a:xfrm>
          <a:prstGeom prst="rtTriangle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1616975" y="2174588"/>
            <a:ext cx="3231900" cy="18024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839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Digitální technologie</a:t>
            </a:r>
            <a:endParaRPr sz="2400" b="1"/>
          </a:p>
        </p:txBody>
      </p:sp>
      <p:sp>
        <p:nvSpPr>
          <p:cNvPr id="153" name="Google Shape;153;p23"/>
          <p:cNvSpPr/>
          <p:nvPr/>
        </p:nvSpPr>
        <p:spPr>
          <a:xfrm>
            <a:off x="8286538" y="2153217"/>
            <a:ext cx="3266400" cy="1860900"/>
          </a:xfrm>
          <a:prstGeom prst="ellipse">
            <a:avLst/>
          </a:prstGeom>
          <a:solidFill>
            <a:srgbClr val="8397B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lt1"/>
                </a:solidFill>
              </a:rPr>
              <a:t>Informační systémy</a:t>
            </a:r>
            <a:endParaRPr sz="2400" b="1">
              <a:solidFill>
                <a:schemeClr val="lt1"/>
              </a:solidFill>
            </a:endParaRPr>
          </a:p>
        </p:txBody>
      </p:sp>
      <p:cxnSp>
        <p:nvCxnSpPr>
          <p:cNvPr id="154" name="Google Shape;154;p23"/>
          <p:cNvCxnSpPr/>
          <p:nvPr/>
        </p:nvCxnSpPr>
        <p:spPr>
          <a:xfrm flipH="1">
            <a:off x="4266237" y="1669651"/>
            <a:ext cx="1847100" cy="435300"/>
          </a:xfrm>
          <a:prstGeom prst="straightConnector1">
            <a:avLst/>
          </a:prstGeom>
          <a:noFill/>
          <a:ln w="19050" cap="flat" cmpd="sng">
            <a:solidFill>
              <a:srgbClr val="8397B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5" name="Google Shape;155;p23"/>
          <p:cNvCxnSpPr/>
          <p:nvPr/>
        </p:nvCxnSpPr>
        <p:spPr>
          <a:xfrm>
            <a:off x="6895178" y="1669651"/>
            <a:ext cx="2089500" cy="450900"/>
          </a:xfrm>
          <a:prstGeom prst="straightConnector1">
            <a:avLst/>
          </a:prstGeom>
          <a:noFill/>
          <a:ln w="19050" cap="flat" cmpd="sng">
            <a:solidFill>
              <a:srgbClr val="8397B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6" name="Google Shape;156;p23"/>
          <p:cNvSpPr/>
          <p:nvPr/>
        </p:nvSpPr>
        <p:spPr>
          <a:xfrm>
            <a:off x="3037093" y="4046586"/>
            <a:ext cx="3621900" cy="18024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839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Data, informace</a:t>
            </a:r>
            <a:br>
              <a:rPr lang="cs-CZ" sz="2400" b="1"/>
            </a:br>
            <a:r>
              <a:rPr lang="cs-CZ" sz="2400" b="1"/>
              <a:t> a modelování</a:t>
            </a:r>
            <a:endParaRPr sz="2400" b="1"/>
          </a:p>
        </p:txBody>
      </p:sp>
      <p:cxnSp>
        <p:nvCxnSpPr>
          <p:cNvPr id="157" name="Google Shape;157;p23"/>
          <p:cNvCxnSpPr/>
          <p:nvPr/>
        </p:nvCxnSpPr>
        <p:spPr>
          <a:xfrm flipH="1">
            <a:off x="5649247" y="1700736"/>
            <a:ext cx="652800" cy="2193600"/>
          </a:xfrm>
          <a:prstGeom prst="straightConnector1">
            <a:avLst/>
          </a:prstGeom>
          <a:noFill/>
          <a:ln w="19050" cap="flat" cmpd="sng">
            <a:solidFill>
              <a:srgbClr val="8397B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8" name="Google Shape;158;p23"/>
          <p:cNvSpPr/>
          <p:nvPr/>
        </p:nvSpPr>
        <p:spPr>
          <a:xfrm>
            <a:off x="6719375" y="4046625"/>
            <a:ext cx="3621900" cy="18024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839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Algoritmizace</a:t>
            </a:r>
            <a:br>
              <a:rPr lang="cs-CZ" sz="2400" b="1"/>
            </a:br>
            <a:r>
              <a:rPr lang="cs-CZ" sz="2400" b="1"/>
              <a:t>a programování</a:t>
            </a:r>
            <a:endParaRPr sz="2400" b="1"/>
          </a:p>
        </p:txBody>
      </p:sp>
      <p:cxnSp>
        <p:nvCxnSpPr>
          <p:cNvPr id="159" name="Google Shape;159;p23"/>
          <p:cNvCxnSpPr/>
          <p:nvPr/>
        </p:nvCxnSpPr>
        <p:spPr>
          <a:xfrm>
            <a:off x="6594381" y="1678271"/>
            <a:ext cx="1082100" cy="2189700"/>
          </a:xfrm>
          <a:prstGeom prst="straightConnector1">
            <a:avLst/>
          </a:prstGeom>
          <a:noFill/>
          <a:ln w="19050" cap="flat" cmpd="sng">
            <a:solidFill>
              <a:srgbClr val="8397B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ctrTitle"/>
          </p:nvPr>
        </p:nvSpPr>
        <p:spPr>
          <a:xfrm>
            <a:off x="1613325" y="1686375"/>
            <a:ext cx="9681300" cy="16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6000" b="0">
                <a:solidFill>
                  <a:srgbClr val="A64D79"/>
                </a:solidFill>
              </a:rPr>
              <a:t>REVIZE.EDU.CZ</a:t>
            </a:r>
            <a:endParaRPr sz="6000" b="0">
              <a:solidFill>
                <a:srgbClr val="A64D79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A64D79"/>
              </a:solidFill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2049075" y="3115650"/>
            <a:ext cx="880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2C3E50"/>
                </a:solidFill>
              </a:rPr>
              <a:t>tady najdete vše potřebné</a:t>
            </a:r>
            <a:endParaRPr sz="2800"/>
          </a:p>
        </p:txBody>
      </p:sp>
      <p:sp>
        <p:nvSpPr>
          <p:cNvPr id="166" name="Google Shape;166;p24">
            <a:hlinkClick r:id="rId3"/>
          </p:cNvPr>
          <p:cNvSpPr txBox="1"/>
          <p:nvPr/>
        </p:nvSpPr>
        <p:spPr>
          <a:xfrm>
            <a:off x="4406800" y="3731250"/>
            <a:ext cx="4138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u="sng">
                <a:solidFill>
                  <a:srgbClr val="4A86E8"/>
                </a:solidFill>
              </a:rPr>
              <a:t>https://revize.edu.cz/</a:t>
            </a:r>
            <a:endParaRPr sz="2800" u="sng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1524000" y="1472923"/>
            <a:ext cx="10044600" cy="4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1. stupeň (1 hodina týdně ve 4. a 5. ročníku)</a:t>
            </a:r>
            <a:endParaRPr sz="2400" b="1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4 tematické celky → 1 celek cca 16 hodin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(doporučujeme 12–20 hodin na oblast)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základ každé z oblastí ve 4., rozšíření v 5. ročníku</a:t>
            </a:r>
            <a:endParaRPr sz="2400"/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 b="1"/>
              <a:t>2. stupeň (1 hodina týdně v 6. až 9. ročníku)</a:t>
            </a:r>
            <a:endParaRPr sz="2400" b="1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obdobné rozložení do všech ročníků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spirála → opakování + rozšíření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sp>
        <p:nvSpPr>
          <p:cNvPr id="172" name="Google Shape;172;p25"/>
          <p:cNvSpPr txBox="1">
            <a:spLocks noGrp="1"/>
          </p:cNvSpPr>
          <p:nvPr>
            <p:ph type="ctrTitle"/>
          </p:nvPr>
        </p:nvSpPr>
        <p:spPr>
          <a:xfrm>
            <a:off x="1524000" y="450507"/>
            <a:ext cx="100446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Spirálovité učení (2 + 4 hodiny)</a:t>
            </a:r>
            <a:endParaRPr sz="3600">
              <a:solidFill>
                <a:srgbClr val="A64D79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5650" y="187525"/>
            <a:ext cx="2919998" cy="291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1524000" y="1472923"/>
            <a:ext cx="10044600" cy="4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Na prvním stupni základního vzdělávání si žáci </a:t>
            </a:r>
            <a:r>
              <a:rPr lang="cs-CZ" sz="2400" b="1"/>
              <a:t>prostřednictvím her, experimentů, diskusí a dalších aktivit</a:t>
            </a:r>
            <a:r>
              <a:rPr lang="cs-CZ" sz="2400"/>
              <a:t> vytvářejí první představy o způsobech, jakými se dají data a informace zaznamenávat, a objevují informatické aspekty světa kolem nich. 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Postupně si žáci </a:t>
            </a:r>
            <a:r>
              <a:rPr lang="cs-CZ" sz="2400" b="1"/>
              <a:t>rozvíjejí schopnost </a:t>
            </a:r>
            <a:r>
              <a:rPr lang="cs-CZ" sz="2400"/>
              <a:t>popsat problém, analyzovat ho a hledat jeho řešení. Ve vhodném programovacím prostředí si ověřují algoritmické postupy. 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Informatika také společně s ostatními obory pokládá </a:t>
            </a:r>
            <a:r>
              <a:rPr lang="cs-CZ" sz="2400" b="1"/>
              <a:t>základy uživatelských dovedností</a:t>
            </a:r>
            <a:r>
              <a:rPr lang="cs-CZ" sz="2400"/>
              <a:t>. Poznáváním, jak se s digitálními technologiemi pracuje, si žáci vytvářejí </a:t>
            </a:r>
            <a:r>
              <a:rPr lang="cs-CZ" sz="2400" b="1"/>
              <a:t>základ pro pochopení </a:t>
            </a:r>
            <a:r>
              <a:rPr lang="cs-CZ" sz="2400"/>
              <a:t>informatických konceptů.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  <p:sp>
        <p:nvSpPr>
          <p:cNvPr id="179" name="Google Shape;179;p26"/>
          <p:cNvSpPr txBox="1"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Charakteristika na 1. stupni (citace z RVP ZV) </a:t>
            </a:r>
            <a:endParaRPr sz="3600">
              <a:solidFill>
                <a:srgbClr val="A64D79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ctrTitle"/>
          </p:nvPr>
        </p:nvSpPr>
        <p:spPr>
          <a:xfrm>
            <a:off x="1631225" y="755250"/>
            <a:ext cx="9681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O co bychom se na 1. stupni měli snažit?</a:t>
            </a:r>
            <a:endParaRPr sz="3600">
              <a:solidFill>
                <a:srgbClr val="A64D79"/>
              </a:solidFill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1544025" y="1733223"/>
            <a:ext cx="10044600" cy="4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děti získávají zkušenosti, objevují nové koncepty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činnostní, zážitkové metody → budují si představy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přirozené propojování různých předmětů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za novými pojmy by neměla stát definice, ale zkušenost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vše jsou to pouze PREKONCEPTY, stejné oblasti se budou rozvíjet na 2. i 3. stupni (vývojové kontinuum)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učitel je v roli průvodce (měl by to být prvostupňový)</a:t>
            </a:r>
            <a:endParaRPr sz="2400"/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397B0"/>
              </a:buClr>
              <a:buSzPts val="2400"/>
              <a:buChar char="❖"/>
            </a:pPr>
            <a:r>
              <a:rPr lang="cs-CZ" sz="2400"/>
              <a:t>vše by mělo být vystavěno na známých věcech, abstrakci necháme na 2. stupeň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ctrTitle"/>
          </p:nvPr>
        </p:nvSpPr>
        <p:spPr>
          <a:xfrm>
            <a:off x="1128075" y="494925"/>
            <a:ext cx="100587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600">
                <a:solidFill>
                  <a:srgbClr val="A64D79"/>
                </a:solidFill>
              </a:rPr>
              <a:t>Co se skrývá v novém RVP ZV?</a:t>
            </a:r>
            <a:endParaRPr sz="3600">
              <a:solidFill>
                <a:srgbClr val="A64D79"/>
              </a:solidFill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400" y="1811325"/>
            <a:ext cx="4623675" cy="46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/>
          <p:nvPr/>
        </p:nvSpPr>
        <p:spPr>
          <a:xfrm flipH="1">
            <a:off x="5943600" y="2409475"/>
            <a:ext cx="2162400" cy="1571700"/>
          </a:xfrm>
          <a:prstGeom prst="wedgeEllipseCallout">
            <a:avLst>
              <a:gd name="adj1" fmla="val -22056"/>
              <a:gd name="adj2" fmla="val 6174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/>
              <a:t>NOVÁ</a:t>
            </a:r>
            <a:br>
              <a:rPr lang="cs-CZ" sz="1500" b="1"/>
            </a:br>
            <a:r>
              <a:rPr lang="cs-CZ" sz="1500" b="1"/>
              <a:t>INFORMATIKA</a:t>
            </a:r>
            <a:endParaRPr sz="1500" b="1"/>
          </a:p>
        </p:txBody>
      </p:sp>
      <p:sp>
        <p:nvSpPr>
          <p:cNvPr id="193" name="Google Shape;193;p28"/>
          <p:cNvSpPr txBox="1"/>
          <p:nvPr/>
        </p:nvSpPr>
        <p:spPr>
          <a:xfrm>
            <a:off x="1128075" y="6183125"/>
            <a:ext cx="7010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u="sng">
                <a:solidFill>
                  <a:schemeClr val="hlink"/>
                </a:solidFill>
                <a:hlinkClick r:id="rId4"/>
              </a:rPr>
              <a:t>https://revize.edu.cz/nova-informatika-v-rvp-zv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36</Slides>
  <Notes>36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Office</vt:lpstr>
      <vt:lpstr>Informační systémy jedno z témat nové informatiky jak začít na 1. stupni ZŠ</vt:lpstr>
      <vt:lpstr>Informační systémy jedno z témat nové informatiky</vt:lpstr>
      <vt:lpstr>Seznamujeme se :-) </vt:lpstr>
      <vt:lpstr>Čtyři tematické celky nové informatiky</vt:lpstr>
      <vt:lpstr>REVIZE.EDU.CZ </vt:lpstr>
      <vt:lpstr>Spirálovité učení (2 + 4 hodiny) </vt:lpstr>
      <vt:lpstr>Charakteristika na 1. stupni (citace z RVP ZV)  </vt:lpstr>
      <vt:lpstr>O co bychom se na 1. stupni měli snažit?</vt:lpstr>
      <vt:lpstr>Co se skrývá v novém RVP ZV?</vt:lpstr>
      <vt:lpstr>Prezentace aplikace PowerPoint</vt:lpstr>
      <vt:lpstr>Stavíme na tom, co děti již znají</vt:lpstr>
      <vt:lpstr>Život u rybníka (systémy kolem nás) </vt:lpstr>
      <vt:lpstr>Napadají vás další příklady systémů, se kterými můžeme pracovat podobně?</vt:lpstr>
      <vt:lpstr>Prezentace aplikace PowerPoint</vt:lpstr>
      <vt:lpstr>Shodné a odlišné vlastnosti objektů</vt:lpstr>
      <vt:lpstr>Řazení prvků do řady, doplň řadu</vt:lpstr>
      <vt:lpstr>Hokejový turnaj – Dokážete určit pořadí?  </vt:lpstr>
      <vt:lpstr>Jaký smysl má tato úloha ve výuce informatiky?  Jak souvisí s informačními systémy? </vt:lpstr>
      <vt:lpstr>Tabulka jako základní struktura informačních systémů</vt:lpstr>
      <vt:lpstr>Pracujeme s rozvrhem hodin</vt:lpstr>
      <vt:lpstr>Pracujeme s rozvrhem hodin</vt:lpstr>
      <vt:lpstr>Pracujeme s tabulkami a daty</vt:lpstr>
      <vt:lpstr>Zpracováváme vlastní data </vt:lpstr>
      <vt:lpstr>Napadají vás podobné aktivity, které bychom mohli v tomto tématu využít?</vt:lpstr>
      <vt:lpstr>Získané informace zpracováváme do grafů</vt:lpstr>
      <vt:lpstr>Intuitivní tvorba sloupcového grafu</vt:lpstr>
      <vt:lpstr>Inspirace pro vlastní statistické šetření </vt:lpstr>
      <vt:lpstr>Bobřík informatiky</vt:lpstr>
      <vt:lpstr>Pracujeme s daty z Minisčítání</vt:lpstr>
      <vt:lpstr>Cílem je ZAŽÍT KONCEPT </vt:lpstr>
      <vt:lpstr>Vzájemné sdílení a inspirace</vt:lpstr>
      <vt:lpstr>Jak začít u sebe s novou informatikou</vt:lpstr>
      <vt:lpstr>Jak na tvorbu Školního vzdělávacího programu</vt:lpstr>
      <vt:lpstr>Zdroje:</vt:lpstr>
      <vt:lpstr>Zpětná vazba</vt:lpstr>
      <vt:lpstr>děkuji za pozornost Štěpánka Baierlová s.baierlová@gmail.com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 jedno z témat nové informatiky jak začít na 1. stupni ZŠ</dc:title>
  <cp:revision>1</cp:revision>
  <dcterms:modified xsi:type="dcterms:W3CDTF">2022-03-07T13:14:16Z</dcterms:modified>
</cp:coreProperties>
</file>