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471" r:id="rId3"/>
    <p:sldId id="478" r:id="rId4"/>
    <p:sldId id="481" r:id="rId5"/>
    <p:sldId id="482" r:id="rId6"/>
    <p:sldId id="479" r:id="rId7"/>
    <p:sldId id="465" r:id="rId8"/>
    <p:sldId id="466" r:id="rId9"/>
    <p:sldId id="472" r:id="rId10"/>
    <p:sldId id="305" r:id="rId11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0AA"/>
    <a:srgbClr val="ADC5E1"/>
    <a:srgbClr val="85248F"/>
    <a:srgbClr val="FFCA08"/>
    <a:srgbClr val="7EA3D0"/>
    <a:srgbClr val="233E5F"/>
    <a:srgbClr val="FF342F"/>
    <a:srgbClr val="00A249"/>
    <a:srgbClr val="515151"/>
    <a:srgbClr val="314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5" autoAdjust="0"/>
    <p:restoredTop sz="95332" autoAdjust="0"/>
  </p:normalViewPr>
  <p:slideViewPr>
    <p:cSldViewPr>
      <p:cViewPr varScale="1">
        <p:scale>
          <a:sx n="141" d="100"/>
          <a:sy n="141" d="100"/>
        </p:scale>
        <p:origin x="152" y="8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22. 5. 2021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22. 5. 2021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4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0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49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15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0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1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22. 5. 2021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22. 5. 2021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22. 5. 2021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22. 5. 2021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22. 5. 2021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22. 5. 2021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22. 5. 2021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22. 5. 2021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DIGITÁLNÍ TECHNOLOGIE, 1. stupeň ZŠ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Creative_Commons" TargetMode="Externa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Rámcový vzdělávací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program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bg1"/>
                </a:solidFill>
              </a:rPr>
              <a:t>pro základní vzdělávání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5171184" y="2571750"/>
            <a:ext cx="3691942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800" dirty="0" smtClean="0">
                <a:solidFill>
                  <a:srgbClr val="FFFFFF"/>
                </a:solidFill>
                <a:latin typeface="Calibri" pitchFamily="34" charset="0"/>
              </a:rPr>
              <a:t>Pro NPI ČR zpracoval Ing</a:t>
            </a:r>
            <a:r>
              <a:rPr lang="cs-CZ" sz="1800" dirty="0">
                <a:solidFill>
                  <a:srgbClr val="FFFFFF"/>
                </a:solidFill>
                <a:latin typeface="Calibri" pitchFamily="34" charset="0"/>
              </a:rPr>
              <a:t>. Pavel Roubal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</a:t>
            </a:r>
            <a:r>
              <a:rPr lang="cs-CZ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TECHNOLOGIE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1. stupeň ZŠ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22" y="0"/>
            <a:ext cx="4267177" cy="2464144"/>
          </a:xfrm>
          <a:prstGeom prst="rect">
            <a:avLst/>
          </a:prstGeom>
          <a:ln>
            <a:noFill/>
          </a:ln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501630" y="118964"/>
            <a:ext cx="3422298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Praha, leden </a:t>
            </a:r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2021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67544" y="2464144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40" y="1579292"/>
            <a:ext cx="3258372" cy="56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71576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Text je dostupný pod licencí </a:t>
            </a:r>
            <a:r>
              <a:rPr lang="fr-FR" sz="1400" b="1" dirty="0"/>
              <a:t>Creative Commons </a:t>
            </a:r>
            <a:r>
              <a:rPr lang="fr-FR" sz="1400" dirty="0"/>
              <a:t>Uvedení autora + Pouze nekomerční užití + Žádné </a:t>
            </a:r>
            <a:r>
              <a:rPr lang="fr-FR" sz="1400" dirty="0" smtClean="0"/>
              <a:t>modifikace</a:t>
            </a:r>
            <a:r>
              <a:rPr lang="cs-CZ" sz="1400" dirty="0" smtClean="0"/>
              <a:t>.</a:t>
            </a:r>
          </a:p>
          <a:p>
            <a:r>
              <a:rPr lang="cs-CZ" sz="1400" dirty="0"/>
              <a:t>Viz: </a:t>
            </a: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cs.wikipedia.org/wiki/Creative_Commons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3507854"/>
            <a:ext cx="2592288" cy="9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000" dirty="0">
                <a:solidFill>
                  <a:srgbClr val="ADC5E1"/>
                </a:solidFill>
              </a:rPr>
              <a:t>Rámcový vzdělávací program pro základní </a:t>
            </a:r>
            <a:r>
              <a:rPr lang="cs-CZ" sz="2000" dirty="0" smtClean="0">
                <a:solidFill>
                  <a:srgbClr val="ADC5E1"/>
                </a:solidFill>
              </a:rPr>
              <a:t>vzdělávání, MŠMT ČR, Praha </a:t>
            </a:r>
            <a:r>
              <a:rPr lang="cs-CZ" sz="2000" dirty="0">
                <a:solidFill>
                  <a:srgbClr val="ADC5E1"/>
                </a:solidFill>
              </a:rPr>
              <a:t>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76793"/>
            <a:ext cx="3600399" cy="3667166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DIGITÁLNÍ TECHNOLOGIE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9144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Očekávané výstupy </a:t>
            </a:r>
            <a:b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pro 1. stupeň ZŠ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I-5-4-01 najde a spustí aplikaci, pracuje s daty různého typu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I-5-4-02 propojí digitální zařízení, uvede možná rizika, která s takovým propojením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souvisejí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I-5-4-03 dodržuje bezpečnostní a jiná pravidla pro práci s digitálními technologiemi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1085010"/>
            <a:ext cx="1020088" cy="7666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68" y="1995686"/>
            <a:ext cx="852920" cy="118497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652392" y="915566"/>
            <a:ext cx="3173385" cy="36724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zařízení a jejich účel; prvky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 uživatelském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rozhraní; spouštění,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propojení technologií, (bez)drátové připojení; internet, práce ve sdíleném prostředí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pravidla bezpečné práce s digitálním zařízením; uživatelské účty, hesla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568" y="3363838"/>
            <a:ext cx="836680" cy="10672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05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179512" y="771550"/>
            <a:ext cx="4158623" cy="2050329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I-5-4-01 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najde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a spustí aplikaci, pracuje s daty různého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typu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1203598"/>
            <a:ext cx="1020088" cy="76666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652392" y="776792"/>
            <a:ext cx="3173385" cy="3811182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zařízení a jejich účel; prvky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 uživatelském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rozhraní; spouštění,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ovládání aplikací; uložení dat, otevírání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souborů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r>
              <a:rPr lang="cs-CZ" dirty="0" smtClean="0"/>
              <a:t>Hardware </a:t>
            </a:r>
            <a:r>
              <a:rPr lang="cs-CZ" dirty="0"/>
              <a:t>a </a:t>
            </a:r>
            <a:r>
              <a:rPr lang="cs-CZ" dirty="0" smtClean="0"/>
              <a:t>software – principy práce počítače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7544" y="2283718"/>
            <a:ext cx="4140591" cy="2008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Žák by měl nejen umět poklepat na ikonu aplikace (najde a spustí aplikaci), ale měl by také rámcově </a:t>
            </a:r>
            <a:r>
              <a:rPr lang="cs-CZ" sz="1400" b="1" dirty="0" smtClean="0"/>
              <a:t>chápat</a:t>
            </a:r>
            <a:r>
              <a:rPr lang="cs-CZ" sz="1400" dirty="0" smtClean="0"/>
              <a:t>: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/>
              <a:t>jak počítač pracuje </a:t>
            </a:r>
            <a:r>
              <a:rPr lang="cs-CZ" sz="1400" dirty="0" smtClean="0"/>
              <a:t>a odlišovat přitom technické díly (</a:t>
            </a:r>
            <a:r>
              <a:rPr lang="cs-CZ" sz="1400" b="1" dirty="0" smtClean="0"/>
              <a:t>hardware</a:t>
            </a:r>
            <a:r>
              <a:rPr lang="cs-CZ" sz="1400" dirty="0" smtClean="0"/>
              <a:t>) a programy (</a:t>
            </a:r>
            <a:r>
              <a:rPr lang="cs-CZ" sz="1400" b="1" dirty="0" smtClean="0"/>
              <a:t>software</a:t>
            </a:r>
            <a:r>
              <a:rPr lang="cs-CZ" sz="1400" dirty="0" smtClean="0"/>
              <a:t>),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jak se liší </a:t>
            </a:r>
            <a:r>
              <a:rPr lang="cs-CZ" sz="1400" b="1" dirty="0" smtClean="0"/>
              <a:t>aplikace</a:t>
            </a:r>
            <a:r>
              <a:rPr lang="cs-CZ" sz="1400" dirty="0" smtClean="0"/>
              <a:t> (program) a </a:t>
            </a:r>
            <a:r>
              <a:rPr lang="cs-CZ" sz="1400" b="1" dirty="0" smtClean="0"/>
              <a:t>dokument</a:t>
            </a:r>
            <a:r>
              <a:rPr lang="cs-CZ" sz="1400" dirty="0" smtClean="0"/>
              <a:t>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proč </a:t>
            </a:r>
            <a:r>
              <a:rPr lang="cs-CZ" sz="1400" b="1" dirty="0" smtClean="0"/>
              <a:t>otevíráme a ukládáme dokumenty </a:t>
            </a:r>
            <a:r>
              <a:rPr lang="cs-CZ" sz="1400" dirty="0" smtClean="0"/>
              <a:t>(</a:t>
            </a:r>
            <a:r>
              <a:rPr lang="cs-CZ" sz="1400" dirty="0"/>
              <a:t>soubory</a:t>
            </a:r>
            <a:r>
              <a:rPr lang="cs-CZ" sz="1400" dirty="0" smtClean="0"/>
              <a:t>) a kam je vlastně otevíráme a kam ukládáme.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06" y="2395970"/>
            <a:ext cx="2952328" cy="18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179512" y="771550"/>
            <a:ext cx="4158623" cy="2050329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</a:rPr>
              <a:t>I-5-4-02 </a:t>
            </a:r>
          </a:p>
          <a:p>
            <a:pPr marL="89144" indent="0" algn="ctr">
              <a:spcBef>
                <a:spcPts val="600"/>
              </a:spcBef>
              <a:buNone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</a:rPr>
              <a:t>propojí digitální zařízení, uvede možná rizika, která s takovým </a:t>
            </a: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</a:rPr>
              <a:t>propojením souvisejí</a:t>
            </a:r>
            <a:endParaRPr lang="cs-CZ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652393" y="776792"/>
            <a:ext cx="2638070" cy="3811182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propojení technologií, (bez)drátové připojení; internet, práce ve sdíleném prostředí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sdílení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</a:t>
            </a:r>
          </a:p>
        </p:txBody>
      </p:sp>
      <p:sp>
        <p:nvSpPr>
          <p:cNvPr id="12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r>
              <a:rPr lang="cs-CZ" dirty="0" smtClean="0"/>
              <a:t>Počítačové sítě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7544" y="2427734"/>
            <a:ext cx="4140591" cy="2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Žák by měl </a:t>
            </a:r>
            <a:r>
              <a:rPr lang="cs-CZ" sz="1400" b="1" dirty="0" smtClean="0"/>
              <a:t>chápat, že</a:t>
            </a:r>
            <a:r>
              <a:rPr lang="cs-CZ" sz="1400" dirty="0" smtClean="0"/>
              <a:t>: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/>
              <a:t>počítače si přes síť i přes internet </a:t>
            </a:r>
            <a:r>
              <a:rPr lang="cs-CZ" sz="1400" b="1" dirty="0"/>
              <a:t>posílají balíčky s daty </a:t>
            </a:r>
            <a:r>
              <a:rPr lang="cs-CZ" sz="1400" dirty="0"/>
              <a:t>mezi adresami </a:t>
            </a:r>
            <a:r>
              <a:rPr lang="cs-CZ" sz="1400" dirty="0" smtClean="0"/>
              <a:t>zařízení, proto musí být můj počítač nějak (a jak) </a:t>
            </a:r>
            <a:r>
              <a:rPr lang="cs-CZ" sz="1400" b="1" dirty="0" smtClean="0"/>
              <a:t>připojen k internetu</a:t>
            </a:r>
            <a:r>
              <a:rPr lang="cs-CZ" sz="1400" dirty="0" smtClean="0"/>
              <a:t>,</a:t>
            </a:r>
            <a:endParaRPr lang="cs-CZ" sz="1400" dirty="0"/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/>
              <a:t>data</a:t>
            </a:r>
            <a:r>
              <a:rPr lang="cs-CZ" sz="1400" dirty="0" smtClean="0"/>
              <a:t>, se kterým pracuje, </a:t>
            </a:r>
            <a:r>
              <a:rPr lang="cs-CZ" sz="1400" b="1" dirty="0" smtClean="0"/>
              <a:t>nemusí být </a:t>
            </a:r>
            <a:r>
              <a:rPr lang="cs-CZ" sz="1400" dirty="0" smtClean="0"/>
              <a:t>přímo na </a:t>
            </a:r>
            <a:r>
              <a:rPr lang="cs-CZ" sz="1400" b="1" dirty="0" smtClean="0"/>
              <a:t>jeho počítači</a:t>
            </a:r>
            <a:r>
              <a:rPr lang="cs-CZ" sz="1400" dirty="0" smtClean="0"/>
              <a:t>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tzv. </a:t>
            </a:r>
            <a:r>
              <a:rPr lang="cs-CZ" sz="1400" b="1" dirty="0" err="1" smtClean="0"/>
              <a:t>cloud</a:t>
            </a:r>
            <a:r>
              <a:rPr lang="cs-CZ" sz="1400" dirty="0" smtClean="0"/>
              <a:t> zahrnuje </a:t>
            </a:r>
            <a:r>
              <a:rPr lang="cs-CZ" sz="1400" b="1" dirty="0" smtClean="0"/>
              <a:t>služby</a:t>
            </a:r>
            <a:r>
              <a:rPr lang="cs-CZ" sz="1400" dirty="0" smtClean="0"/>
              <a:t>, které můžeme díky sítím (Internetu) využívat,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51889" y="2427734"/>
            <a:ext cx="4140591" cy="2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tzv. </a:t>
            </a:r>
            <a:r>
              <a:rPr lang="cs-CZ" sz="1400" b="1" dirty="0" smtClean="0"/>
              <a:t>internetové stránky </a:t>
            </a:r>
            <a:r>
              <a:rPr lang="cs-CZ" sz="1400" dirty="0" smtClean="0"/>
              <a:t>jsou vlastně </a:t>
            </a:r>
            <a:r>
              <a:rPr lang="cs-CZ" sz="1400" b="1" dirty="0" smtClean="0"/>
              <a:t>webové stránky</a:t>
            </a:r>
            <a:r>
              <a:rPr lang="cs-CZ" sz="1400" dirty="0" smtClean="0"/>
              <a:t>, které si přes internet můžeme načítat do prohlížeče webu,</a:t>
            </a:r>
            <a:endParaRPr lang="cs-CZ" sz="1400" dirty="0"/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svá </a:t>
            </a:r>
            <a:r>
              <a:rPr lang="cs-CZ" sz="1400" b="1" dirty="0" smtClean="0"/>
              <a:t>data uložená v </a:t>
            </a:r>
            <a:r>
              <a:rPr lang="cs-CZ" sz="1400" b="1" dirty="0" err="1" smtClean="0"/>
              <a:t>cloudu</a:t>
            </a:r>
            <a:r>
              <a:rPr lang="cs-CZ" sz="1400" b="1" dirty="0" smtClean="0"/>
              <a:t> </a:t>
            </a:r>
            <a:r>
              <a:rPr lang="cs-CZ" sz="1400" dirty="0" smtClean="0"/>
              <a:t>můžeme lehce </a:t>
            </a:r>
            <a:r>
              <a:rPr lang="cs-CZ" sz="1400" b="1" dirty="0" smtClean="0"/>
              <a:t>sdílet s kýmkoliv na světě</a:t>
            </a:r>
            <a:r>
              <a:rPr lang="cs-CZ" sz="1400" dirty="0" smtClean="0"/>
              <a:t>, stačí mu říci, kde jsou a povolit mu k nim přístup,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z toho plynou velké </a:t>
            </a:r>
            <a:r>
              <a:rPr lang="cs-CZ" sz="1400" b="1" dirty="0" smtClean="0"/>
              <a:t>možnosti spolupráce</a:t>
            </a:r>
            <a:r>
              <a:rPr lang="cs-CZ" sz="1400" dirty="0" smtClean="0"/>
              <a:t>, ale také </a:t>
            </a:r>
            <a:r>
              <a:rPr lang="cs-CZ" sz="1400" b="1" dirty="0" smtClean="0"/>
              <a:t>velká rizika </a:t>
            </a:r>
            <a:r>
              <a:rPr lang="cs-CZ" sz="1400" dirty="0" smtClean="0"/>
              <a:t>zneužití mých dat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54" y="1015547"/>
            <a:ext cx="1631426" cy="11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uiExpand="1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179512" y="771551"/>
            <a:ext cx="4158623" cy="1656184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</a:rPr>
              <a:t>I-5-4-03 </a:t>
            </a:r>
          </a:p>
          <a:p>
            <a:pPr marL="89144" indent="0" algn="ctr">
              <a:spcBef>
                <a:spcPts val="600"/>
              </a:spcBef>
              <a:buNone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</a:rPr>
              <a:t>dodržuje bezpečnostní a jiná pravidla pro práci s digitálními technologiemi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652393" y="776792"/>
            <a:ext cx="2727920" cy="3811182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pravidla bezpečné práce s digitálním zařízením; uživatelské účty, hesla</a:t>
            </a:r>
          </a:p>
        </p:txBody>
      </p:sp>
      <p:sp>
        <p:nvSpPr>
          <p:cNvPr id="12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>
            <a:normAutofit/>
          </a:bodyPr>
          <a:lstStyle/>
          <a:p>
            <a:r>
              <a:rPr lang="cs-CZ" dirty="0" smtClean="0"/>
              <a:t>Hardware </a:t>
            </a:r>
            <a:r>
              <a:rPr lang="cs-CZ" dirty="0"/>
              <a:t>a </a:t>
            </a:r>
            <a:r>
              <a:rPr lang="cs-CZ" dirty="0" smtClean="0"/>
              <a:t>software – principy práce počítače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7544" y="2355726"/>
            <a:ext cx="4140591" cy="2287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dirty="0" smtClean="0"/>
              <a:t>Žák </a:t>
            </a:r>
            <a:r>
              <a:rPr lang="cs-CZ" sz="1400" b="1" dirty="0" smtClean="0"/>
              <a:t>chápe, </a:t>
            </a:r>
            <a:r>
              <a:rPr lang="cs-CZ" sz="1400" dirty="0" smtClean="0"/>
              <a:t>že: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(cloudové) služby, které používá, vyžadují přihlašovací </a:t>
            </a:r>
            <a:r>
              <a:rPr lang="cs-CZ" sz="1400" b="1" dirty="0" smtClean="0"/>
              <a:t>jméno</a:t>
            </a:r>
            <a:r>
              <a:rPr lang="cs-CZ" sz="1400" dirty="0" smtClean="0"/>
              <a:t> a uživatelské </a:t>
            </a:r>
            <a:r>
              <a:rPr lang="cs-CZ" sz="1400" b="1" dirty="0" smtClean="0"/>
              <a:t>heslo</a:t>
            </a:r>
            <a:r>
              <a:rPr lang="cs-CZ" sz="1400" dirty="0"/>
              <a:t>,</a:t>
            </a:r>
            <a:endParaRPr lang="cs-CZ" sz="1400" dirty="0" smtClean="0"/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smtClean="0"/>
              <a:t>ke </a:t>
            </a:r>
            <a:r>
              <a:rPr lang="cs-CZ" sz="1400" dirty="0" smtClean="0"/>
              <a:t>službám se může přihlásit </a:t>
            </a:r>
            <a:r>
              <a:rPr lang="cs-CZ" sz="1400" b="1" dirty="0" smtClean="0"/>
              <a:t>kdokoliv</a:t>
            </a:r>
            <a:r>
              <a:rPr lang="cs-CZ" sz="1400" dirty="0" smtClean="0"/>
              <a:t>, kdo zná správné jméno a heslo,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proto je nutné používat </a:t>
            </a:r>
            <a:r>
              <a:rPr lang="cs-CZ" sz="1400" b="1" dirty="0" smtClean="0"/>
              <a:t>dlouhá hesla </a:t>
            </a:r>
            <a:r>
              <a:rPr lang="cs-CZ" sz="1400" dirty="0" smtClean="0"/>
              <a:t>a nikomu je </a:t>
            </a:r>
            <a:r>
              <a:rPr lang="cs-CZ" sz="1400" b="1" dirty="0" smtClean="0"/>
              <a:t>nesdělovat</a:t>
            </a:r>
            <a:r>
              <a:rPr lang="cs-CZ" sz="1400" dirty="0" smtClean="0"/>
              <a:t>,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/>
              <a:t>k</a:t>
            </a:r>
            <a:r>
              <a:rPr lang="cs-CZ" sz="1400" dirty="0" smtClean="0"/>
              <a:t>romě hesla je možné chránit své zařízení </a:t>
            </a:r>
            <a:r>
              <a:rPr lang="cs-CZ" sz="1400" b="1" dirty="0" smtClean="0"/>
              <a:t>otiskem</a:t>
            </a:r>
            <a:r>
              <a:rPr lang="cs-CZ" sz="1400" dirty="0" smtClean="0"/>
              <a:t> </a:t>
            </a:r>
            <a:r>
              <a:rPr lang="cs-CZ" sz="1400" b="1" dirty="0" smtClean="0"/>
              <a:t>prstu</a:t>
            </a:r>
            <a:r>
              <a:rPr lang="cs-CZ" sz="1400" dirty="0" smtClean="0"/>
              <a:t> nebo sejmutím </a:t>
            </a:r>
            <a:r>
              <a:rPr lang="cs-CZ" sz="1400" b="1" dirty="0" smtClean="0"/>
              <a:t>obličeje</a:t>
            </a:r>
            <a:r>
              <a:rPr lang="cs-CZ" sz="1400" dirty="0" smtClean="0"/>
              <a:t>,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80" y="987574"/>
            <a:ext cx="1747579" cy="10081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751700" y="2355726"/>
            <a:ext cx="4140591" cy="1018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zařízení připojené do sítě je možné na dálku </a:t>
            </a:r>
            <a:r>
              <a:rPr lang="cs-CZ" sz="1400" b="1" dirty="0" smtClean="0"/>
              <a:t>napadnout</a:t>
            </a:r>
            <a:r>
              <a:rPr lang="cs-CZ" sz="1400" dirty="0" smtClean="0"/>
              <a:t>, získat z něj data,</a:t>
            </a:r>
            <a:endParaRPr lang="cs-CZ" sz="1400" dirty="0"/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proto je nutné být </a:t>
            </a:r>
            <a:r>
              <a:rPr lang="cs-CZ" sz="1400" b="1" dirty="0" smtClean="0"/>
              <a:t>opatrný</a:t>
            </a:r>
            <a:r>
              <a:rPr lang="cs-CZ" sz="1400" dirty="0" smtClean="0"/>
              <a:t> a </a:t>
            </a:r>
            <a:r>
              <a:rPr lang="cs-CZ" sz="1400" b="1" dirty="0" smtClean="0"/>
              <a:t>respektovat</a:t>
            </a:r>
            <a:r>
              <a:rPr lang="cs-CZ" sz="1400" dirty="0" smtClean="0"/>
              <a:t> všechna </a:t>
            </a:r>
            <a:r>
              <a:rPr lang="cs-CZ" sz="1400" b="1" dirty="0" smtClean="0"/>
              <a:t>pravidla</a:t>
            </a:r>
            <a:r>
              <a:rPr lang="cs-CZ" sz="1400" dirty="0" smtClean="0"/>
              <a:t>, která mi učitelé nebo rodiče stanoví</a:t>
            </a:r>
          </a:p>
        </p:txBody>
      </p:sp>
    </p:spTree>
    <p:extLst>
      <p:ext uri="{BB962C8B-B14F-4D97-AF65-F5344CB8AC3E}">
        <p14:creationId xmlns:p14="http://schemas.microsoft.com/office/powerpoint/2010/main" val="24962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1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software: digitální zařízení a jejich účel; prvky v uživatelském rozhraní; spouštění,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propojení technologií, (bez)drátové připojení; internet, práce ve sdíleném prostředí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počítače jsou </a:t>
            </a:r>
            <a:r>
              <a:rPr lang="cs-CZ" sz="1600" b="1" dirty="0" smtClean="0">
                <a:solidFill>
                  <a:srgbClr val="0070C0"/>
                </a:solidFill>
              </a:rPr>
              <a:t>digitální zařízení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Tuší, co to znamená. Ví, k čemu </a:t>
            </a:r>
            <a:r>
              <a:rPr lang="cs-CZ" b="1" dirty="0" smtClean="0">
                <a:solidFill>
                  <a:srgbClr val="0070C0"/>
                </a:solidFill>
              </a:rPr>
              <a:t>počítače slouží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Také ví, že i mobily, tablety, chytré hodinky atd. jsou digitální zařízení, tedy vlastně </a:t>
            </a:r>
            <a:r>
              <a:rPr lang="cs-CZ" sz="1600" b="1" dirty="0" smtClean="0"/>
              <a:t>počítače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Rozlišují </a:t>
            </a:r>
            <a:r>
              <a:rPr lang="cs-CZ" sz="1600" b="1" dirty="0" smtClean="0"/>
              <a:t>techniku</a:t>
            </a:r>
            <a:r>
              <a:rPr lang="cs-CZ" sz="1600" dirty="0" smtClean="0"/>
              <a:t> (</a:t>
            </a:r>
            <a:r>
              <a:rPr lang="cs-CZ" sz="1600" b="1" dirty="0" smtClean="0">
                <a:solidFill>
                  <a:srgbClr val="0070C0"/>
                </a:solidFill>
              </a:rPr>
              <a:t>hardware</a:t>
            </a:r>
            <a:r>
              <a:rPr lang="cs-CZ" sz="1600" dirty="0" smtClean="0"/>
              <a:t>) a </a:t>
            </a:r>
            <a:r>
              <a:rPr lang="cs-CZ" sz="1600" b="1" dirty="0" smtClean="0"/>
              <a:t>programy</a:t>
            </a:r>
            <a:r>
              <a:rPr lang="cs-CZ" sz="1600" dirty="0" smtClean="0"/>
              <a:t>, </a:t>
            </a:r>
            <a:br>
              <a:rPr lang="cs-CZ" sz="1600" dirty="0" smtClean="0"/>
            </a:br>
            <a:r>
              <a:rPr lang="cs-CZ" sz="1600" dirty="0" smtClean="0"/>
              <a:t>které ji oživují (</a:t>
            </a:r>
            <a:r>
              <a:rPr lang="cs-CZ" sz="1600" b="1" dirty="0" smtClean="0">
                <a:solidFill>
                  <a:srgbClr val="0070C0"/>
                </a:solidFill>
              </a:rPr>
              <a:t>software</a:t>
            </a:r>
            <a:r>
              <a:rPr lang="cs-CZ" sz="1600" dirty="0" smtClean="0"/>
              <a:t>).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Znají </a:t>
            </a:r>
            <a:r>
              <a:rPr lang="cs-CZ" sz="1600" b="1" dirty="0" smtClean="0"/>
              <a:t>základní prvky </a:t>
            </a:r>
            <a:r>
              <a:rPr lang="cs-CZ" sz="1600" b="1" dirty="0" smtClean="0">
                <a:solidFill>
                  <a:srgbClr val="0070C0"/>
                </a:solidFill>
              </a:rPr>
              <a:t>uživatelského rozhraní</a:t>
            </a:r>
            <a:r>
              <a:rPr lang="cs-CZ" sz="1600" dirty="0" smtClean="0"/>
              <a:t>. Ví, že se liší podle </a:t>
            </a:r>
            <a:r>
              <a:rPr lang="cs-CZ" sz="1600" b="1" dirty="0" smtClean="0"/>
              <a:t>zařízení</a:t>
            </a:r>
            <a:r>
              <a:rPr lang="cs-CZ" sz="1600" dirty="0" smtClean="0"/>
              <a:t>, lépe, že se liší podle </a:t>
            </a:r>
            <a:r>
              <a:rPr lang="cs-CZ" sz="1600" b="1" dirty="0" smtClean="0"/>
              <a:t>software</a:t>
            </a:r>
            <a:r>
              <a:rPr lang="cs-CZ" sz="1600" dirty="0" smtClean="0"/>
              <a:t> (Windows, Apple, Android).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 smtClean="0"/>
              <a:t>Také by měli vědět, že jsou to prvky operačního systému. 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ví a umí (budou časem umět) žáci z  1. stupně?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38" y="3271436"/>
            <a:ext cx="3932734" cy="145180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6000" y="915567"/>
            <a:ext cx="4428000" cy="504056"/>
          </a:xfrm>
          <a:prstGeom prst="rect">
            <a:avLst/>
          </a:prstGeom>
          <a:noFill/>
          <a:ln cmpd="sng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2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digitální zařízení a jejich účel; prvky v uživatelském rozhraní; spouštění,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propojení technologií, (bez)drátové připojení; internet, práce ve sdíleném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prostředí,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</a:t>
            </a:r>
            <a:r>
              <a:rPr lang="cs-CZ" sz="1600" b="1" dirty="0" smtClean="0"/>
              <a:t>spustit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aplikaci</a:t>
            </a:r>
            <a:r>
              <a:rPr lang="cs-CZ" sz="1600" dirty="0" smtClean="0"/>
              <a:t>, </a:t>
            </a:r>
            <a:r>
              <a:rPr lang="cs-CZ" sz="1600" b="1" dirty="0" smtClean="0"/>
              <a:t>pracovat</a:t>
            </a:r>
            <a:r>
              <a:rPr lang="cs-CZ" sz="1600" dirty="0" smtClean="0"/>
              <a:t> v ní a </a:t>
            </a:r>
            <a:r>
              <a:rPr lang="cs-CZ" sz="1600" b="1" dirty="0" smtClean="0"/>
              <a:t>ukončit</a:t>
            </a:r>
            <a:r>
              <a:rPr lang="cs-CZ" sz="1600" dirty="0" smtClean="0"/>
              <a:t> ji.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Ví</a:t>
            </a:r>
            <a:r>
              <a:rPr lang="cs-CZ" dirty="0"/>
              <a:t>, že </a:t>
            </a:r>
            <a:r>
              <a:rPr lang="cs-CZ" dirty="0" smtClean="0"/>
              <a:t>spouštěné programy vykonává procesor počítače.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využívat </a:t>
            </a:r>
            <a:r>
              <a:rPr lang="cs-CZ" sz="1600" b="1" dirty="0" smtClean="0"/>
              <a:t>více aplikací </a:t>
            </a:r>
            <a:r>
              <a:rPr lang="cs-CZ" sz="1600" b="1" dirty="0" smtClean="0">
                <a:solidFill>
                  <a:srgbClr val="0070C0"/>
                </a:solidFill>
              </a:rPr>
              <a:t>najednou</a:t>
            </a:r>
            <a:r>
              <a:rPr lang="cs-CZ" dirty="0"/>
              <a:t> </a:t>
            </a:r>
            <a:r>
              <a:rPr lang="cs-CZ" dirty="0" smtClean="0"/>
              <a:t>a přepínat se mezi nimi.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Rozlišuji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program</a:t>
            </a:r>
            <a:r>
              <a:rPr lang="cs-CZ" sz="1600" dirty="0" smtClean="0"/>
              <a:t> a </a:t>
            </a:r>
            <a:r>
              <a:rPr lang="cs-CZ" sz="1600" b="1" dirty="0" smtClean="0">
                <a:solidFill>
                  <a:srgbClr val="0070C0"/>
                </a:solidFill>
              </a:rPr>
              <a:t>dokument</a:t>
            </a:r>
            <a:r>
              <a:rPr lang="cs-CZ" sz="1600" dirty="0" smtClean="0"/>
              <a:t>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To není tak samozřejmé, jak se to možná jeví. A (nejen) pro žáky je to složitá věc.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Umí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uložit</a:t>
            </a:r>
            <a:r>
              <a:rPr lang="cs-CZ" sz="1600" dirty="0" smtClean="0"/>
              <a:t> soubor (dokument) a opět ho </a:t>
            </a:r>
            <a:r>
              <a:rPr lang="cs-CZ" sz="1600" b="1" dirty="0" smtClean="0">
                <a:solidFill>
                  <a:srgbClr val="0070C0"/>
                </a:solidFill>
              </a:rPr>
              <a:t>otevřít</a:t>
            </a:r>
            <a:r>
              <a:rPr lang="cs-CZ" sz="1600" dirty="0" smtClean="0"/>
              <a:t> (najít v počítači či v </a:t>
            </a:r>
            <a:r>
              <a:rPr lang="cs-CZ" sz="1600" dirty="0" err="1" smtClean="0"/>
              <a:t>cloudu</a:t>
            </a:r>
            <a:r>
              <a:rPr lang="cs-CZ" sz="1600" dirty="0" smtClean="0"/>
              <a:t>).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 smtClean="0"/>
              <a:t>Neví přesně, co se přitom děje. To zatím nevadí.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ví a umí (budou časem umět) žáci z  1. stupně?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363838"/>
            <a:ext cx="4260805" cy="108012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6000" y="1419622"/>
            <a:ext cx="4428000" cy="504056"/>
          </a:xfrm>
          <a:prstGeom prst="rect">
            <a:avLst/>
          </a:prstGeom>
          <a:noFill/>
          <a:ln cmpd="sng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digitální zařízení a jejich účel; prvky v uživatelském rozhraní; spouštění,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sítě: propojení technologií, (bez)drátové připojení; internet, práce ve sdíleném prostředí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sdílení dat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Ví, </a:t>
            </a:r>
            <a:r>
              <a:rPr lang="cs-CZ" sz="1600" dirty="0" smtClean="0"/>
              <a:t>že počítače jsou navzájem </a:t>
            </a:r>
            <a:r>
              <a:rPr lang="cs-CZ" sz="1600" b="1" dirty="0" smtClean="0"/>
              <a:t>propojeny</a:t>
            </a:r>
            <a:r>
              <a:rPr lang="cs-CZ" sz="1600" dirty="0" smtClean="0"/>
              <a:t> přes nějakou </a:t>
            </a:r>
            <a:r>
              <a:rPr lang="cs-CZ" sz="1600" b="1" dirty="0" smtClean="0"/>
              <a:t>sít</a:t>
            </a:r>
            <a:r>
              <a:rPr lang="cs-CZ" sz="1600" dirty="0" smtClean="0"/>
              <a:t>. Ví, že existuje velká (celosvětová) síť, které se říká </a:t>
            </a:r>
            <a:r>
              <a:rPr lang="cs-CZ" sz="1600" b="1" dirty="0" smtClean="0">
                <a:solidFill>
                  <a:srgbClr val="0070C0"/>
                </a:solidFill>
              </a:rPr>
              <a:t>internet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 smtClean="0"/>
              <a:t>Nejspíše dobře nerozlišují internet jako síť a internet jako zdroj informací (tj. web). To zatím nevadí, většina novinářů to také nezvládá.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V lepší případě také ví, že </a:t>
            </a:r>
            <a:r>
              <a:rPr lang="cs-CZ" sz="1600" b="1" dirty="0" err="1" smtClean="0"/>
              <a:t>wi-fi</a:t>
            </a:r>
            <a:r>
              <a:rPr lang="cs-CZ" sz="1600" dirty="0" smtClean="0"/>
              <a:t> (mobilní data) není internet, že jsou to </a:t>
            </a:r>
            <a:r>
              <a:rPr lang="cs-CZ" sz="1600" b="1" dirty="0" smtClean="0"/>
              <a:t>způsoby </a:t>
            </a:r>
            <a:r>
              <a:rPr lang="cs-CZ" sz="1600" b="1" dirty="0" smtClean="0">
                <a:solidFill>
                  <a:srgbClr val="0070C0"/>
                </a:solidFill>
              </a:rPr>
              <a:t>připojení</a:t>
            </a:r>
            <a:r>
              <a:rPr lang="cs-CZ" sz="1600" b="1" dirty="0" smtClean="0"/>
              <a:t> k internetu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Ví, že při práci v </a:t>
            </a:r>
            <a:r>
              <a:rPr lang="cs-CZ" sz="1600" dirty="0" err="1" smtClean="0"/>
              <a:t>cloudu</a:t>
            </a:r>
            <a:r>
              <a:rPr lang="cs-CZ" sz="1600" dirty="0" smtClean="0"/>
              <a:t> („na internetu“) mohou </a:t>
            </a:r>
            <a:r>
              <a:rPr lang="cs-CZ" sz="1600" b="1" dirty="0" smtClean="0">
                <a:solidFill>
                  <a:srgbClr val="0070C0"/>
                </a:solidFill>
              </a:rPr>
              <a:t>sdílet</a:t>
            </a:r>
            <a:r>
              <a:rPr lang="cs-CZ" sz="1600" dirty="0" smtClean="0"/>
              <a:t> svoje </a:t>
            </a:r>
            <a:r>
              <a:rPr lang="cs-CZ" sz="1600" b="1" dirty="0" smtClean="0">
                <a:solidFill>
                  <a:srgbClr val="0070C0"/>
                </a:solidFill>
              </a:rPr>
              <a:t>soubory</a:t>
            </a:r>
            <a:r>
              <a:rPr lang="cs-CZ" sz="1600" dirty="0" smtClean="0"/>
              <a:t> s jinými lidmi.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Umí</a:t>
            </a:r>
            <a:r>
              <a:rPr lang="cs-CZ" dirty="0" smtClean="0"/>
              <a:t> případně </a:t>
            </a:r>
            <a:r>
              <a:rPr lang="cs-CZ" b="1" dirty="0" smtClean="0"/>
              <a:t>nastavit</a:t>
            </a:r>
            <a:r>
              <a:rPr lang="cs-CZ" dirty="0" smtClean="0"/>
              <a:t>, které soubory budou sdílené a možná i s kým.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ví a umí (budou časem umět) žáci z  1. stupně?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723878"/>
            <a:ext cx="4644000" cy="98476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6000" y="1923678"/>
            <a:ext cx="4428000" cy="792088"/>
          </a:xfrm>
          <a:prstGeom prst="rect">
            <a:avLst/>
          </a:prstGeom>
          <a:noFill/>
          <a:ln cmpd="sng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digitální zařízení a jejich účel; prvky v uživatelském rozhraní; spouštění,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sítě: propojení technologií, (bez)drátové připojení; internet, práce ve sdíleném prostředí, sdílení dat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bezpečnost: pravidla bezpečné práce s digitálním zařízením; uživatelské účty, hesla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9248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/>
              <a:t>Ví</a:t>
            </a:r>
            <a:r>
              <a:rPr lang="cs-CZ" dirty="0"/>
              <a:t>, že pro práci „na internetu“ musí znát své </a:t>
            </a:r>
            <a:r>
              <a:rPr lang="cs-CZ" b="1" dirty="0">
                <a:solidFill>
                  <a:srgbClr val="0070C0"/>
                </a:solidFill>
              </a:rPr>
              <a:t>přihlašovací jméno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heslo</a:t>
            </a:r>
            <a:r>
              <a:rPr lang="cs-CZ" dirty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jsou to jeho </a:t>
            </a:r>
            <a:r>
              <a:rPr lang="cs-CZ" sz="1600" b="1" dirty="0" smtClean="0">
                <a:solidFill>
                  <a:srgbClr val="0070C0"/>
                </a:solidFill>
              </a:rPr>
              <a:t>soukromé</a:t>
            </a:r>
            <a:r>
              <a:rPr lang="cs-CZ" sz="1600" dirty="0" smtClean="0"/>
              <a:t> (cenné) </a:t>
            </a:r>
            <a:r>
              <a:rPr lang="cs-CZ" sz="1600" b="1" dirty="0" smtClean="0">
                <a:solidFill>
                  <a:srgbClr val="0070C0"/>
                </a:solidFill>
              </a:rPr>
              <a:t>údaje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a že je </a:t>
            </a:r>
            <a:r>
              <a:rPr lang="cs-CZ" sz="1600" b="1" dirty="0" smtClean="0">
                <a:solidFill>
                  <a:srgbClr val="0070C0"/>
                </a:solidFill>
              </a:rPr>
              <a:t>nemají nikomu sdělovat</a:t>
            </a:r>
            <a:r>
              <a:rPr lang="cs-CZ" sz="1600" dirty="0" smtClean="0"/>
              <a:t>. 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b="1" dirty="0" smtClean="0"/>
              <a:t>Tuší</a:t>
            </a:r>
            <a:r>
              <a:rPr lang="cs-CZ" dirty="0" smtClean="0"/>
              <a:t>, proč jsou tak důležité (cenné).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Znají </a:t>
            </a:r>
            <a:r>
              <a:rPr lang="cs-CZ" dirty="0" smtClean="0"/>
              <a:t>další způsoby </a:t>
            </a:r>
            <a:r>
              <a:rPr lang="cs-CZ" b="1" dirty="0" smtClean="0">
                <a:solidFill>
                  <a:srgbClr val="0070C0"/>
                </a:solidFill>
              </a:rPr>
              <a:t>ověřování</a:t>
            </a:r>
            <a:r>
              <a:rPr lang="cs-CZ" dirty="0" smtClean="0"/>
              <a:t> (otisk prstu, snímek obličeje) a </a:t>
            </a:r>
            <a:r>
              <a:rPr lang="cs-CZ" b="1" dirty="0" smtClean="0"/>
              <a:t>umí je používat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Ví</a:t>
            </a:r>
            <a:r>
              <a:rPr lang="cs-CZ" sz="1600" dirty="0" smtClean="0"/>
              <a:t>, že přes počítač může někdo někoho </a:t>
            </a:r>
            <a:r>
              <a:rPr lang="cs-CZ" sz="1600" b="1" dirty="0" smtClean="0">
                <a:solidFill>
                  <a:srgbClr val="0070C0"/>
                </a:solidFill>
              </a:rPr>
              <a:t>napadnout</a:t>
            </a:r>
            <a:r>
              <a:rPr lang="cs-CZ" sz="1600" dirty="0" smtClean="0"/>
              <a:t>, </a:t>
            </a:r>
            <a:r>
              <a:rPr lang="cs-CZ" sz="1600" b="1" dirty="0" smtClean="0"/>
              <a:t>chápou</a:t>
            </a:r>
            <a:r>
              <a:rPr lang="cs-CZ" sz="1600" dirty="0" smtClean="0"/>
              <a:t>, že tedy může někdo </a:t>
            </a:r>
            <a:r>
              <a:rPr lang="cs-CZ" sz="1600" b="1" dirty="0" smtClean="0"/>
              <a:t>napadnout i </a:t>
            </a:r>
            <a:r>
              <a:rPr lang="cs-CZ" sz="1600" b="1" dirty="0" smtClean="0">
                <a:solidFill>
                  <a:srgbClr val="0070C0"/>
                </a:solidFill>
              </a:rPr>
              <a:t>je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Chápou</a:t>
            </a:r>
            <a:r>
              <a:rPr lang="cs-CZ" dirty="0" smtClean="0"/>
              <a:t>, že proto je důležité </a:t>
            </a:r>
            <a:r>
              <a:rPr lang="cs-CZ" b="1" dirty="0" smtClean="0"/>
              <a:t>dodržovat</a:t>
            </a:r>
            <a:r>
              <a:rPr lang="cs-CZ" dirty="0" smtClean="0"/>
              <a:t> (učitelem, školou, rodiči) </a:t>
            </a:r>
            <a:r>
              <a:rPr lang="cs-CZ" b="1" dirty="0" smtClean="0">
                <a:solidFill>
                  <a:srgbClr val="0070C0"/>
                </a:solidFill>
              </a:rPr>
              <a:t>stanovená pravidla </a:t>
            </a:r>
            <a:r>
              <a:rPr lang="cs-CZ" dirty="0" smtClean="0"/>
              <a:t>práce s IT.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ví a umí (budou časem umět) žáci z  1. stupně?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36" y="3291830"/>
            <a:ext cx="2402120" cy="13856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6000" y="2643758"/>
            <a:ext cx="4428000" cy="504056"/>
          </a:xfrm>
          <a:prstGeom prst="rect">
            <a:avLst/>
          </a:prstGeom>
          <a:noFill/>
          <a:ln cmpd="sng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11804</TotalTime>
  <Words>1362</Words>
  <Application>Microsoft Office PowerPoint</Application>
  <PresentationFormat>Předvádění na obrazovce (16:9)</PresentationFormat>
  <Paragraphs>126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Rámcový vzdělávací program pro základní vzdělávání, MŠMT ČR, Praha 2021</vt:lpstr>
      <vt:lpstr>Hardware a software – principy práce počítače</vt:lpstr>
      <vt:lpstr>Počítačové sítě</vt:lpstr>
      <vt:lpstr>Hardware a software – principy práce počítače</vt:lpstr>
      <vt:lpstr>Co ví a umí (budou časem umět) žáci z  1. stupně?</vt:lpstr>
      <vt:lpstr>Co ví a umí (budou časem umět) žáci z  1. stupně?</vt:lpstr>
      <vt:lpstr>Co ví a umí (budou časem umět) žáci z  1. stupně?</vt:lpstr>
      <vt:lpstr>Co ví a umí (budou časem umět) žáci z  1. stupně?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3660</cp:revision>
  <dcterms:created xsi:type="dcterms:W3CDTF">2008-10-13T12:28:51Z</dcterms:created>
  <dcterms:modified xsi:type="dcterms:W3CDTF">2021-05-22T10:34:08Z</dcterms:modified>
</cp:coreProperties>
</file>