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85" r:id="rId2"/>
    <p:sldId id="473" r:id="rId3"/>
    <p:sldId id="595" r:id="rId4"/>
    <p:sldId id="612" r:id="rId5"/>
    <p:sldId id="609" r:id="rId6"/>
    <p:sldId id="546" r:id="rId7"/>
    <p:sldId id="614" r:id="rId8"/>
    <p:sldId id="617" r:id="rId9"/>
    <p:sldId id="616" r:id="rId10"/>
    <p:sldId id="615" r:id="rId11"/>
    <p:sldId id="593" r:id="rId12"/>
    <p:sldId id="480" r:id="rId13"/>
    <p:sldId id="538" r:id="rId14"/>
    <p:sldId id="261" r:id="rId15"/>
    <p:sldId id="479" r:id="rId16"/>
    <p:sldId id="548" r:id="rId17"/>
    <p:sldId id="549" r:id="rId18"/>
    <p:sldId id="611" r:id="rId19"/>
    <p:sldId id="471" r:id="rId20"/>
    <p:sldId id="465" r:id="rId21"/>
    <p:sldId id="539" r:id="rId22"/>
    <p:sldId id="540" r:id="rId23"/>
    <p:sldId id="542" r:id="rId24"/>
    <p:sldId id="590" r:id="rId25"/>
    <p:sldId id="598" r:id="rId26"/>
    <p:sldId id="589" r:id="rId27"/>
    <p:sldId id="604" r:id="rId28"/>
    <p:sldId id="605" r:id="rId29"/>
    <p:sldId id="606" r:id="rId30"/>
    <p:sldId id="596" r:id="rId31"/>
    <p:sldId id="258" r:id="rId32"/>
    <p:sldId id="597" r:id="rId33"/>
    <p:sldId id="610" r:id="rId34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  <a:srgbClr val="E2F0D9"/>
    <a:srgbClr val="7EA3D0"/>
    <a:srgbClr val="314EA4"/>
    <a:srgbClr val="ADC5E1"/>
    <a:srgbClr val="85248F"/>
    <a:srgbClr val="411246"/>
    <a:srgbClr val="2E0D31"/>
    <a:srgbClr val="50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5268" autoAdjust="0"/>
  </p:normalViewPr>
  <p:slideViewPr>
    <p:cSldViewPr>
      <p:cViewPr varScale="1">
        <p:scale>
          <a:sx n="114" d="100"/>
          <a:sy n="114" d="100"/>
        </p:scale>
        <p:origin x="830" y="91"/>
      </p:cViewPr>
      <p:guideLst>
        <p:guide orient="horz" pos="1166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0d0411cc3da64ef" providerId="LiveId" clId="{B3C9AE71-5704-4779-9049-57E8C480EFAD}"/>
  </pc:docChgLst>
  <pc:docChgLst>
    <pc:chgData userId="a0d0411cc3da64ef" providerId="LiveId" clId="{D351F638-76A5-4669-83C2-9DC11FB40479}"/>
  </pc:docChgLst>
  <pc:docChgLst>
    <pc:chgData userId="a0d0411cc3da64ef" providerId="LiveId" clId="{3C8536D1-56FF-4F0C-A1AD-088950B8AD1F}"/>
    <pc:docChg chg="undo custSel delSld modSld sldOrd">
      <pc:chgData name="" userId="a0d0411cc3da64ef" providerId="LiveId" clId="{3C8536D1-56FF-4F0C-A1AD-088950B8AD1F}" dt="2023-09-18T11:28:18.096" v="68" actId="20577"/>
      <pc:docMkLst>
        <pc:docMk/>
      </pc:docMkLst>
      <pc:sldChg chg="addSp delSp del">
        <pc:chgData name="" userId="a0d0411cc3da64ef" providerId="LiveId" clId="{3C8536D1-56FF-4F0C-A1AD-088950B8AD1F}" dt="2023-09-18T09:52:32.681" v="14" actId="2696"/>
        <pc:sldMkLst>
          <pc:docMk/>
          <pc:sldMk cId="997952668" sldId="260"/>
        </pc:sldMkLst>
        <pc:picChg chg="add del">
          <ac:chgData name="" userId="a0d0411cc3da64ef" providerId="LiveId" clId="{3C8536D1-56FF-4F0C-A1AD-088950B8AD1F}" dt="2023-09-18T09:52:26.430" v="13" actId="478"/>
          <ac:picMkLst>
            <pc:docMk/>
            <pc:sldMk cId="997952668" sldId="260"/>
            <ac:picMk id="3" creationId="{D0AA76E2-9CB2-403B-8F4D-627F09954161}"/>
          </ac:picMkLst>
        </pc:picChg>
      </pc:sldChg>
      <pc:sldChg chg="ord">
        <pc:chgData name="" userId="a0d0411cc3da64ef" providerId="LiveId" clId="{3C8536D1-56FF-4F0C-A1AD-088950B8AD1F}" dt="2023-09-18T09:33:43.450" v="10"/>
        <pc:sldMkLst>
          <pc:docMk/>
          <pc:sldMk cId="2844341576" sldId="546"/>
        </pc:sldMkLst>
      </pc:sldChg>
      <pc:sldChg chg="del">
        <pc:chgData name="" userId="a0d0411cc3da64ef" providerId="LiveId" clId="{3C8536D1-56FF-4F0C-A1AD-088950B8AD1F}" dt="2023-09-18T10:04:41.628" v="19" actId="2696"/>
        <pc:sldMkLst>
          <pc:docMk/>
          <pc:sldMk cId="1721967941" sldId="591"/>
        </pc:sldMkLst>
      </pc:sldChg>
      <pc:sldChg chg="del">
        <pc:chgData name="" userId="a0d0411cc3da64ef" providerId="LiveId" clId="{3C8536D1-56FF-4F0C-A1AD-088950B8AD1F}" dt="2023-09-18T10:04:43.339" v="20" actId="2696"/>
        <pc:sldMkLst>
          <pc:docMk/>
          <pc:sldMk cId="413384025" sldId="592"/>
        </pc:sldMkLst>
      </pc:sldChg>
      <pc:sldChg chg="addSp delSp">
        <pc:chgData name="" userId="a0d0411cc3da64ef" providerId="LiveId" clId="{3C8536D1-56FF-4F0C-A1AD-088950B8AD1F}" dt="2023-09-18T09:23:47.566" v="1"/>
        <pc:sldMkLst>
          <pc:docMk/>
          <pc:sldMk cId="1986340036" sldId="595"/>
        </pc:sldMkLst>
        <pc:picChg chg="del">
          <ac:chgData name="" userId="a0d0411cc3da64ef" providerId="LiveId" clId="{3C8536D1-56FF-4F0C-A1AD-088950B8AD1F}" dt="2023-09-18T09:23:36.468" v="0" actId="478"/>
          <ac:picMkLst>
            <pc:docMk/>
            <pc:sldMk cId="1986340036" sldId="595"/>
            <ac:picMk id="2" creationId="{28362660-051F-48DC-8AA8-12021A7CF01F}"/>
          </ac:picMkLst>
        </pc:picChg>
        <pc:picChg chg="add">
          <ac:chgData name="" userId="a0d0411cc3da64ef" providerId="LiveId" clId="{3C8536D1-56FF-4F0C-A1AD-088950B8AD1F}" dt="2023-09-18T09:23:47.566" v="1"/>
          <ac:picMkLst>
            <pc:docMk/>
            <pc:sldMk cId="1986340036" sldId="595"/>
            <ac:picMk id="4" creationId="{2BC4FC3F-4075-48A2-ADA8-BE13DCF9806F}"/>
          </ac:picMkLst>
        </pc:picChg>
      </pc:sldChg>
      <pc:sldChg chg="del">
        <pc:chgData name="" userId="a0d0411cc3da64ef" providerId="LiveId" clId="{3C8536D1-56FF-4F0C-A1AD-088950B8AD1F}" dt="2023-09-18T10:04:31.624" v="15" actId="2696"/>
        <pc:sldMkLst>
          <pc:docMk/>
          <pc:sldMk cId="3379203000" sldId="599"/>
        </pc:sldMkLst>
      </pc:sldChg>
      <pc:sldChg chg="del">
        <pc:chgData name="" userId="a0d0411cc3da64ef" providerId="LiveId" clId="{3C8536D1-56FF-4F0C-A1AD-088950B8AD1F}" dt="2023-09-18T10:04:35.646" v="16" actId="2696"/>
        <pc:sldMkLst>
          <pc:docMk/>
          <pc:sldMk cId="957417578" sldId="601"/>
        </pc:sldMkLst>
      </pc:sldChg>
      <pc:sldChg chg="del">
        <pc:chgData name="" userId="a0d0411cc3da64ef" providerId="LiveId" clId="{3C8536D1-56FF-4F0C-A1AD-088950B8AD1F}" dt="2023-09-18T10:04:39.227" v="18" actId="2696"/>
        <pc:sldMkLst>
          <pc:docMk/>
          <pc:sldMk cId="4271993680" sldId="602"/>
        </pc:sldMkLst>
      </pc:sldChg>
      <pc:sldChg chg="del">
        <pc:chgData name="" userId="a0d0411cc3da64ef" providerId="LiveId" clId="{3C8536D1-56FF-4F0C-A1AD-088950B8AD1F}" dt="2023-09-18T10:04:37.520" v="17" actId="2696"/>
        <pc:sldMkLst>
          <pc:docMk/>
          <pc:sldMk cId="2870942682" sldId="603"/>
        </pc:sldMkLst>
      </pc:sldChg>
      <pc:sldChg chg="del">
        <pc:chgData name="" userId="a0d0411cc3da64ef" providerId="LiveId" clId="{3C8536D1-56FF-4F0C-A1AD-088950B8AD1F}" dt="2023-09-18T10:04:51.464" v="21" actId="2696"/>
        <pc:sldMkLst>
          <pc:docMk/>
          <pc:sldMk cId="2913171821" sldId="607"/>
        </pc:sldMkLst>
      </pc:sldChg>
      <pc:sldChg chg="modSp">
        <pc:chgData name="" userId="a0d0411cc3da64ef" providerId="LiveId" clId="{3C8536D1-56FF-4F0C-A1AD-088950B8AD1F}" dt="2023-09-18T11:28:18.096" v="68" actId="20577"/>
        <pc:sldMkLst>
          <pc:docMk/>
          <pc:sldMk cId="1161012893" sldId="610"/>
        </pc:sldMkLst>
        <pc:spChg chg="mod">
          <ac:chgData name="" userId="a0d0411cc3da64ef" providerId="LiveId" clId="{3C8536D1-56FF-4F0C-A1AD-088950B8AD1F}" dt="2023-09-18T11:28:18.096" v="68" actId="20577"/>
          <ac:spMkLst>
            <pc:docMk/>
            <pc:sldMk cId="1161012893" sldId="610"/>
            <ac:spMk id="3" creationId="{FE2113E0-B226-4C89-BF55-13910C9C6AE1}"/>
          </ac:spMkLst>
        </pc:spChg>
      </pc:sldChg>
      <pc:sldChg chg="delSp modSp">
        <pc:chgData name="" userId="a0d0411cc3da64ef" providerId="LiveId" clId="{3C8536D1-56FF-4F0C-A1AD-088950B8AD1F}" dt="2023-09-18T09:26:59.953" v="9" actId="20577"/>
        <pc:sldMkLst>
          <pc:docMk/>
          <pc:sldMk cId="2877784586" sldId="612"/>
        </pc:sldMkLst>
        <pc:spChg chg="mod">
          <ac:chgData name="" userId="a0d0411cc3da64ef" providerId="LiveId" clId="{3C8536D1-56FF-4F0C-A1AD-088950B8AD1F}" dt="2023-09-18T09:26:59.953" v="9" actId="20577"/>
          <ac:spMkLst>
            <pc:docMk/>
            <pc:sldMk cId="2877784586" sldId="612"/>
            <ac:spMk id="2" creationId="{ABD162C5-CD93-4D3E-9862-384C8EF7DBD8}"/>
          </ac:spMkLst>
        </pc:spChg>
        <pc:spChg chg="del">
          <ac:chgData name="" userId="a0d0411cc3da64ef" providerId="LiveId" clId="{3C8536D1-56FF-4F0C-A1AD-088950B8AD1F}" dt="2023-09-18T09:24:00.770" v="3" actId="478"/>
          <ac:spMkLst>
            <pc:docMk/>
            <pc:sldMk cId="2877784586" sldId="612"/>
            <ac:spMk id="9" creationId="{00000000-0000-0000-0000-000000000000}"/>
          </ac:spMkLst>
        </pc:spChg>
      </pc:sldChg>
      <pc:sldChg chg="del">
        <pc:chgData name="" userId="a0d0411cc3da64ef" providerId="LiveId" clId="{3C8536D1-56FF-4F0C-A1AD-088950B8AD1F}" dt="2023-09-18T09:33:45.108" v="11" actId="2696"/>
        <pc:sldMkLst>
          <pc:docMk/>
          <pc:sldMk cId="1866096892" sldId="618"/>
        </pc:sldMkLst>
      </pc:sldChg>
      <pc:sldChg chg="del">
        <pc:chgData name="" userId="a0d0411cc3da64ef" providerId="LiveId" clId="{3C8536D1-56FF-4F0C-A1AD-088950B8AD1F}" dt="2023-09-18T09:23:55.527" v="2" actId="2696"/>
        <pc:sldMkLst>
          <pc:docMk/>
          <pc:sldMk cId="3125663463" sldId="619"/>
        </pc:sldMkLst>
      </pc:sldChg>
    </pc:docChg>
  </pc:docChgLst>
  <pc:docChgLst>
    <pc:chgData userId="a0d0411cc3da64ef" providerId="LiveId" clId="{71F78E7D-C743-4A1E-9082-2DD4B5A9A3BF}"/>
  </pc:docChgLst>
  <pc:docChgLst>
    <pc:chgData userId="a0d0411cc3da64ef" providerId="LiveId" clId="{9B1A7CF6-97D0-48A5-A879-110E4C33D56D}"/>
  </pc:docChgLst>
  <pc:docChgLst>
    <pc:chgData userId="a0d0411cc3da64ef" providerId="LiveId" clId="{762B3CF6-1974-4F44-81E7-3A08EC659D75}"/>
  </pc:docChgLst>
  <pc:docChgLst>
    <pc:chgData userId="a0d0411cc3da64ef" providerId="LiveId" clId="{1A25FED6-A282-4A65-BE83-FDC6894B1A17}"/>
  </pc:docChgLst>
  <pc:docChgLst>
    <pc:chgData userId="a0d0411cc3da64ef" providerId="LiveId" clId="{DF3B1514-AB11-4558-823A-348419045962}"/>
  </pc:docChgLst>
  <pc:docChgLst>
    <pc:chgData userId="a0d0411cc3da64ef" providerId="LiveId" clId="{EACFB098-AD68-4FFA-98E7-A19AEAA10BF8}"/>
  </pc:docChgLst>
  <pc:docChgLst>
    <pc:chgData userId="a0d0411cc3da64ef" providerId="LiveId" clId="{F67CE2C3-AA83-48EE-A579-21F0EA8BB35F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B6705-AC0E-4E26-89D5-F74E0BFC47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489EDF2-32A9-47E6-8C37-3F1DE8B96A66}">
      <dgm:prSet phldrT="[Text]"/>
      <dgm:spPr/>
      <dgm:t>
        <a:bodyPr/>
        <a:lstStyle/>
        <a:p>
          <a:r>
            <a:rPr lang="cs-CZ" dirty="0"/>
            <a:t>Umím psát v textovém editoru</a:t>
          </a:r>
        </a:p>
      </dgm:t>
    </dgm:pt>
    <dgm:pt modelId="{60540543-EEDF-4E53-83FF-E9999D28F14F}" type="parTrans" cxnId="{3F683093-2849-4ECA-9F19-55E464586672}">
      <dgm:prSet/>
      <dgm:spPr/>
      <dgm:t>
        <a:bodyPr/>
        <a:lstStyle/>
        <a:p>
          <a:endParaRPr lang="cs-CZ"/>
        </a:p>
      </dgm:t>
    </dgm:pt>
    <dgm:pt modelId="{BEF2E2F1-B7DB-4B18-AF31-8F50E252C193}" type="sibTrans" cxnId="{3F683093-2849-4ECA-9F19-55E464586672}">
      <dgm:prSet/>
      <dgm:spPr/>
      <dgm:t>
        <a:bodyPr/>
        <a:lstStyle/>
        <a:p>
          <a:endParaRPr lang="cs-CZ"/>
        </a:p>
      </dgm:t>
    </dgm:pt>
    <dgm:pt modelId="{CA92C237-F101-4FF4-B4A2-73014BCA90D5}">
      <dgm:prSet phldrT="[Text]"/>
      <dgm:spPr/>
      <dgm:t>
        <a:bodyPr/>
        <a:lstStyle/>
        <a:p>
          <a:r>
            <a:rPr lang="cs-CZ" dirty="0"/>
            <a:t>životopis</a:t>
          </a:r>
        </a:p>
      </dgm:t>
    </dgm:pt>
    <dgm:pt modelId="{DE52D451-5DF3-430D-8AA5-236CFFBBB740}" type="parTrans" cxnId="{8881E244-E99A-4872-81B2-1CD598D7C331}">
      <dgm:prSet/>
      <dgm:spPr/>
      <dgm:t>
        <a:bodyPr/>
        <a:lstStyle/>
        <a:p>
          <a:endParaRPr lang="cs-CZ"/>
        </a:p>
      </dgm:t>
    </dgm:pt>
    <dgm:pt modelId="{CF1AAB93-1D89-474F-BB4E-12D41E0489C1}" type="sibTrans" cxnId="{8881E244-E99A-4872-81B2-1CD598D7C331}">
      <dgm:prSet/>
      <dgm:spPr/>
      <dgm:t>
        <a:bodyPr/>
        <a:lstStyle/>
        <a:p>
          <a:endParaRPr lang="cs-CZ"/>
        </a:p>
      </dgm:t>
    </dgm:pt>
    <dgm:pt modelId="{BA40831F-C0BF-4C1D-BC89-B46A9377EB11}">
      <dgm:prSet phldrT="[Text]"/>
      <dgm:spPr/>
      <dgm:t>
        <a:bodyPr/>
        <a:lstStyle/>
        <a:p>
          <a:r>
            <a:rPr lang="cs-CZ" dirty="0"/>
            <a:t>hromadná korespondence</a:t>
          </a:r>
        </a:p>
      </dgm:t>
    </dgm:pt>
    <dgm:pt modelId="{09FC74DB-B17A-41B5-88B0-1684D34F7059}" type="parTrans" cxnId="{B57CD8A6-F24F-4B16-A9C4-742013831D3D}">
      <dgm:prSet/>
      <dgm:spPr/>
      <dgm:t>
        <a:bodyPr/>
        <a:lstStyle/>
        <a:p>
          <a:endParaRPr lang="cs-CZ"/>
        </a:p>
      </dgm:t>
    </dgm:pt>
    <dgm:pt modelId="{ED68A9E0-662C-42A2-874F-CCC256340468}" type="sibTrans" cxnId="{B57CD8A6-F24F-4B16-A9C4-742013831D3D}">
      <dgm:prSet/>
      <dgm:spPr/>
      <dgm:t>
        <a:bodyPr/>
        <a:lstStyle/>
        <a:p>
          <a:endParaRPr lang="cs-CZ"/>
        </a:p>
      </dgm:t>
    </dgm:pt>
    <dgm:pt modelId="{17371DAA-2187-473B-9DFB-1D5C88BEB516}">
      <dgm:prSet phldrT="[Text]"/>
      <dgm:spPr/>
      <dgm:t>
        <a:bodyPr/>
        <a:lstStyle/>
        <a:p>
          <a:r>
            <a:rPr lang="cs-CZ" dirty="0"/>
            <a:t>post na </a:t>
          </a:r>
          <a:r>
            <a:rPr lang="cs-CZ" dirty="0" err="1"/>
            <a:t>Facebook</a:t>
          </a:r>
          <a:endParaRPr lang="cs-CZ" dirty="0"/>
        </a:p>
      </dgm:t>
    </dgm:pt>
    <dgm:pt modelId="{4D872650-1AFA-46ED-A0B0-1DFA6658FA36}" type="parTrans" cxnId="{E77E3FCC-4415-4873-B680-3C50F588825F}">
      <dgm:prSet/>
      <dgm:spPr/>
      <dgm:t>
        <a:bodyPr/>
        <a:lstStyle/>
        <a:p>
          <a:endParaRPr lang="cs-CZ"/>
        </a:p>
      </dgm:t>
    </dgm:pt>
    <dgm:pt modelId="{45238408-77D6-4C7B-819D-C6B6FBD8435B}" type="sibTrans" cxnId="{E77E3FCC-4415-4873-B680-3C50F588825F}">
      <dgm:prSet/>
      <dgm:spPr/>
      <dgm:t>
        <a:bodyPr/>
        <a:lstStyle/>
        <a:p>
          <a:endParaRPr lang="cs-CZ"/>
        </a:p>
      </dgm:t>
    </dgm:pt>
    <dgm:pt modelId="{B0CECBA8-A0A7-46D8-BADC-C1FCF73B986F}">
      <dgm:prSet phldrT="[Text]"/>
      <dgm:spPr/>
      <dgm:t>
        <a:bodyPr/>
        <a:lstStyle/>
        <a:p>
          <a:r>
            <a:rPr lang="cs-CZ" dirty="0"/>
            <a:t>oslovím zákazníky emailem</a:t>
          </a:r>
        </a:p>
      </dgm:t>
    </dgm:pt>
    <dgm:pt modelId="{878C9EAB-3333-47A2-9A18-0191155EC0D9}" type="parTrans" cxnId="{585C28A2-DCAB-4569-9B90-EF06E352B3E3}">
      <dgm:prSet/>
      <dgm:spPr/>
      <dgm:t>
        <a:bodyPr/>
        <a:lstStyle/>
        <a:p>
          <a:endParaRPr lang="cs-CZ"/>
        </a:p>
      </dgm:t>
    </dgm:pt>
    <dgm:pt modelId="{9832B295-03FB-454A-8992-CF71239C4B7B}" type="sibTrans" cxnId="{585C28A2-DCAB-4569-9B90-EF06E352B3E3}">
      <dgm:prSet/>
      <dgm:spPr/>
      <dgm:t>
        <a:bodyPr/>
        <a:lstStyle/>
        <a:p>
          <a:endParaRPr lang="cs-CZ"/>
        </a:p>
      </dgm:t>
    </dgm:pt>
    <dgm:pt modelId="{28B988E6-2CF1-45FC-BD37-01840B48AD93}">
      <dgm:prSet phldrT="[Text]"/>
      <dgm:spPr/>
      <dgm:t>
        <a:bodyPr/>
        <a:lstStyle/>
        <a:p>
          <a:r>
            <a:rPr lang="cs-CZ" dirty="0"/>
            <a:t>…</a:t>
          </a:r>
        </a:p>
      </dgm:t>
    </dgm:pt>
    <dgm:pt modelId="{99F4638B-DC1B-4191-8A9F-F878AD01A6B2}" type="parTrans" cxnId="{6BCB8B9C-1274-4A76-9AD9-1B0B7ACF2BEF}">
      <dgm:prSet/>
      <dgm:spPr/>
      <dgm:t>
        <a:bodyPr/>
        <a:lstStyle/>
        <a:p>
          <a:endParaRPr lang="cs-CZ"/>
        </a:p>
      </dgm:t>
    </dgm:pt>
    <dgm:pt modelId="{4B3EB644-762B-4537-9699-2D5561ACD1D6}" type="sibTrans" cxnId="{6BCB8B9C-1274-4A76-9AD9-1B0B7ACF2BEF}">
      <dgm:prSet/>
      <dgm:spPr/>
      <dgm:t>
        <a:bodyPr/>
        <a:lstStyle/>
        <a:p>
          <a:endParaRPr lang="cs-CZ"/>
        </a:p>
      </dgm:t>
    </dgm:pt>
    <dgm:pt modelId="{49B13619-00E4-4ECF-9DCF-F977507AD988}" type="pres">
      <dgm:prSet presAssocID="{C1AB6705-AC0E-4E26-89D5-F74E0BFC47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D7CB48-068A-4351-922E-0B6DFD87E10C}" type="pres">
      <dgm:prSet presAssocID="{5489EDF2-32A9-47E6-8C37-3F1DE8B96A66}" presName="hierRoot1" presStyleCnt="0">
        <dgm:presLayoutVars>
          <dgm:hierBranch val="init"/>
        </dgm:presLayoutVars>
      </dgm:prSet>
      <dgm:spPr/>
    </dgm:pt>
    <dgm:pt modelId="{B937FEEB-28C3-4922-A7AE-B6E7C0C0506E}" type="pres">
      <dgm:prSet presAssocID="{5489EDF2-32A9-47E6-8C37-3F1DE8B96A66}" presName="rootComposite1" presStyleCnt="0"/>
      <dgm:spPr/>
    </dgm:pt>
    <dgm:pt modelId="{C7722C40-3D89-44A7-AECA-CC399C751BEF}" type="pres">
      <dgm:prSet presAssocID="{5489EDF2-32A9-47E6-8C37-3F1DE8B96A66}" presName="rootText1" presStyleLbl="node0" presStyleIdx="0" presStyleCnt="1">
        <dgm:presLayoutVars>
          <dgm:chPref val="3"/>
        </dgm:presLayoutVars>
      </dgm:prSet>
      <dgm:spPr/>
    </dgm:pt>
    <dgm:pt modelId="{A06423C7-78FD-4D96-AC03-24AF87AC2B80}" type="pres">
      <dgm:prSet presAssocID="{5489EDF2-32A9-47E6-8C37-3F1DE8B96A66}" presName="rootConnector1" presStyleLbl="node1" presStyleIdx="0" presStyleCnt="0"/>
      <dgm:spPr/>
    </dgm:pt>
    <dgm:pt modelId="{CD1EB794-BF01-4DB9-92F7-DF50EE4616A0}" type="pres">
      <dgm:prSet presAssocID="{5489EDF2-32A9-47E6-8C37-3F1DE8B96A66}" presName="hierChild2" presStyleCnt="0"/>
      <dgm:spPr/>
    </dgm:pt>
    <dgm:pt modelId="{C4B09D05-F8CE-4572-BBBE-76E98ECAC781}" type="pres">
      <dgm:prSet presAssocID="{DE52D451-5DF3-430D-8AA5-236CFFBBB740}" presName="Name37" presStyleLbl="parChTrans1D2" presStyleIdx="0" presStyleCnt="5"/>
      <dgm:spPr/>
    </dgm:pt>
    <dgm:pt modelId="{C12336CF-854E-4D69-A4DC-CF5E2602D374}" type="pres">
      <dgm:prSet presAssocID="{CA92C237-F101-4FF4-B4A2-73014BCA90D5}" presName="hierRoot2" presStyleCnt="0">
        <dgm:presLayoutVars>
          <dgm:hierBranch val="init"/>
        </dgm:presLayoutVars>
      </dgm:prSet>
      <dgm:spPr/>
    </dgm:pt>
    <dgm:pt modelId="{268068F3-C019-4CF9-9ABD-DF9F2420B0B5}" type="pres">
      <dgm:prSet presAssocID="{CA92C237-F101-4FF4-B4A2-73014BCA90D5}" presName="rootComposite" presStyleCnt="0"/>
      <dgm:spPr/>
    </dgm:pt>
    <dgm:pt modelId="{C01EE982-7D3B-49CE-B5C4-75FFAC0A4DCE}" type="pres">
      <dgm:prSet presAssocID="{CA92C237-F101-4FF4-B4A2-73014BCA90D5}" presName="rootText" presStyleLbl="node2" presStyleIdx="0" presStyleCnt="5">
        <dgm:presLayoutVars>
          <dgm:chPref val="3"/>
        </dgm:presLayoutVars>
      </dgm:prSet>
      <dgm:spPr/>
    </dgm:pt>
    <dgm:pt modelId="{C7F091BE-8FC2-4FF5-885E-D1CD3B2405EF}" type="pres">
      <dgm:prSet presAssocID="{CA92C237-F101-4FF4-B4A2-73014BCA90D5}" presName="rootConnector" presStyleLbl="node2" presStyleIdx="0" presStyleCnt="5"/>
      <dgm:spPr/>
    </dgm:pt>
    <dgm:pt modelId="{3896D5C8-0AAB-4C3B-A351-B3693811595C}" type="pres">
      <dgm:prSet presAssocID="{CA92C237-F101-4FF4-B4A2-73014BCA90D5}" presName="hierChild4" presStyleCnt="0"/>
      <dgm:spPr/>
    </dgm:pt>
    <dgm:pt modelId="{D268D323-5834-44A7-A851-0CE8AD3B8F6B}" type="pres">
      <dgm:prSet presAssocID="{CA92C237-F101-4FF4-B4A2-73014BCA90D5}" presName="hierChild5" presStyleCnt="0"/>
      <dgm:spPr/>
    </dgm:pt>
    <dgm:pt modelId="{9C70C4D7-0FC6-417D-B2AD-EBDA191FAD67}" type="pres">
      <dgm:prSet presAssocID="{09FC74DB-B17A-41B5-88B0-1684D34F7059}" presName="Name37" presStyleLbl="parChTrans1D2" presStyleIdx="1" presStyleCnt="5"/>
      <dgm:spPr/>
    </dgm:pt>
    <dgm:pt modelId="{89DAA9F6-77BD-48E2-8FDC-EC10189A7D6A}" type="pres">
      <dgm:prSet presAssocID="{BA40831F-C0BF-4C1D-BC89-B46A9377EB11}" presName="hierRoot2" presStyleCnt="0">
        <dgm:presLayoutVars>
          <dgm:hierBranch val="init"/>
        </dgm:presLayoutVars>
      </dgm:prSet>
      <dgm:spPr/>
    </dgm:pt>
    <dgm:pt modelId="{A9EC38F3-702A-47FC-8116-C8A49FC34A28}" type="pres">
      <dgm:prSet presAssocID="{BA40831F-C0BF-4C1D-BC89-B46A9377EB11}" presName="rootComposite" presStyleCnt="0"/>
      <dgm:spPr/>
    </dgm:pt>
    <dgm:pt modelId="{65B28350-7026-46CA-B467-418B0FADDEE3}" type="pres">
      <dgm:prSet presAssocID="{BA40831F-C0BF-4C1D-BC89-B46A9377EB11}" presName="rootText" presStyleLbl="node2" presStyleIdx="1" presStyleCnt="5">
        <dgm:presLayoutVars>
          <dgm:chPref val="3"/>
        </dgm:presLayoutVars>
      </dgm:prSet>
      <dgm:spPr/>
    </dgm:pt>
    <dgm:pt modelId="{CD4BB47B-C019-44D1-92D3-96CFB1A43602}" type="pres">
      <dgm:prSet presAssocID="{BA40831F-C0BF-4C1D-BC89-B46A9377EB11}" presName="rootConnector" presStyleLbl="node2" presStyleIdx="1" presStyleCnt="5"/>
      <dgm:spPr/>
    </dgm:pt>
    <dgm:pt modelId="{6E634DB6-C789-4A8E-9937-CC46A2F6A884}" type="pres">
      <dgm:prSet presAssocID="{BA40831F-C0BF-4C1D-BC89-B46A9377EB11}" presName="hierChild4" presStyleCnt="0"/>
      <dgm:spPr/>
    </dgm:pt>
    <dgm:pt modelId="{A6D07ED3-4044-46FB-9E3F-90B0B84BB276}" type="pres">
      <dgm:prSet presAssocID="{BA40831F-C0BF-4C1D-BC89-B46A9377EB11}" presName="hierChild5" presStyleCnt="0"/>
      <dgm:spPr/>
    </dgm:pt>
    <dgm:pt modelId="{A4419082-CD5D-4ECF-921F-FEE50402C6E7}" type="pres">
      <dgm:prSet presAssocID="{4D872650-1AFA-46ED-A0B0-1DFA6658FA36}" presName="Name37" presStyleLbl="parChTrans1D2" presStyleIdx="2" presStyleCnt="5"/>
      <dgm:spPr/>
    </dgm:pt>
    <dgm:pt modelId="{B267FFAD-74E9-4492-840F-C9100AA83E54}" type="pres">
      <dgm:prSet presAssocID="{17371DAA-2187-473B-9DFB-1D5C88BEB516}" presName="hierRoot2" presStyleCnt="0">
        <dgm:presLayoutVars>
          <dgm:hierBranch val="init"/>
        </dgm:presLayoutVars>
      </dgm:prSet>
      <dgm:spPr/>
    </dgm:pt>
    <dgm:pt modelId="{6A2FFD58-A05C-4F34-BF40-3BC36DA987F0}" type="pres">
      <dgm:prSet presAssocID="{17371DAA-2187-473B-9DFB-1D5C88BEB516}" presName="rootComposite" presStyleCnt="0"/>
      <dgm:spPr/>
    </dgm:pt>
    <dgm:pt modelId="{AF9C44F7-7DAE-4346-8737-B7FF7CA9E5C9}" type="pres">
      <dgm:prSet presAssocID="{17371DAA-2187-473B-9DFB-1D5C88BEB516}" presName="rootText" presStyleLbl="node2" presStyleIdx="2" presStyleCnt="5">
        <dgm:presLayoutVars>
          <dgm:chPref val="3"/>
        </dgm:presLayoutVars>
      </dgm:prSet>
      <dgm:spPr/>
    </dgm:pt>
    <dgm:pt modelId="{65154B57-649C-4F27-A28F-32034CFE5895}" type="pres">
      <dgm:prSet presAssocID="{17371DAA-2187-473B-9DFB-1D5C88BEB516}" presName="rootConnector" presStyleLbl="node2" presStyleIdx="2" presStyleCnt="5"/>
      <dgm:spPr/>
    </dgm:pt>
    <dgm:pt modelId="{4A49316E-963D-4EFB-A1EA-D649C652428D}" type="pres">
      <dgm:prSet presAssocID="{17371DAA-2187-473B-9DFB-1D5C88BEB516}" presName="hierChild4" presStyleCnt="0"/>
      <dgm:spPr/>
    </dgm:pt>
    <dgm:pt modelId="{3D365B54-E57D-4C7A-83A5-4560D613471D}" type="pres">
      <dgm:prSet presAssocID="{17371DAA-2187-473B-9DFB-1D5C88BEB516}" presName="hierChild5" presStyleCnt="0"/>
      <dgm:spPr/>
    </dgm:pt>
    <dgm:pt modelId="{3E1FC7B7-EAE5-4713-81E2-7945778B1BF9}" type="pres">
      <dgm:prSet presAssocID="{878C9EAB-3333-47A2-9A18-0191155EC0D9}" presName="Name37" presStyleLbl="parChTrans1D2" presStyleIdx="3" presStyleCnt="5"/>
      <dgm:spPr/>
    </dgm:pt>
    <dgm:pt modelId="{3D87D6B2-5E73-4662-802F-714BA42C1B17}" type="pres">
      <dgm:prSet presAssocID="{B0CECBA8-A0A7-46D8-BADC-C1FCF73B986F}" presName="hierRoot2" presStyleCnt="0">
        <dgm:presLayoutVars>
          <dgm:hierBranch val="init"/>
        </dgm:presLayoutVars>
      </dgm:prSet>
      <dgm:spPr/>
    </dgm:pt>
    <dgm:pt modelId="{F4B3E009-281C-4A32-85DF-642AE2ECA4C1}" type="pres">
      <dgm:prSet presAssocID="{B0CECBA8-A0A7-46D8-BADC-C1FCF73B986F}" presName="rootComposite" presStyleCnt="0"/>
      <dgm:spPr/>
    </dgm:pt>
    <dgm:pt modelId="{ACC203D7-068D-422A-8ECA-5E359719419D}" type="pres">
      <dgm:prSet presAssocID="{B0CECBA8-A0A7-46D8-BADC-C1FCF73B986F}" presName="rootText" presStyleLbl="node2" presStyleIdx="3" presStyleCnt="5">
        <dgm:presLayoutVars>
          <dgm:chPref val="3"/>
        </dgm:presLayoutVars>
      </dgm:prSet>
      <dgm:spPr/>
    </dgm:pt>
    <dgm:pt modelId="{3C055B73-F855-4E2C-BD92-44C840F3F099}" type="pres">
      <dgm:prSet presAssocID="{B0CECBA8-A0A7-46D8-BADC-C1FCF73B986F}" presName="rootConnector" presStyleLbl="node2" presStyleIdx="3" presStyleCnt="5"/>
      <dgm:spPr/>
    </dgm:pt>
    <dgm:pt modelId="{6F8B65DD-8813-4811-8920-9C8D72724367}" type="pres">
      <dgm:prSet presAssocID="{B0CECBA8-A0A7-46D8-BADC-C1FCF73B986F}" presName="hierChild4" presStyleCnt="0"/>
      <dgm:spPr/>
    </dgm:pt>
    <dgm:pt modelId="{B66E41EE-AA4F-44F4-B0EC-40135EAF88D0}" type="pres">
      <dgm:prSet presAssocID="{B0CECBA8-A0A7-46D8-BADC-C1FCF73B986F}" presName="hierChild5" presStyleCnt="0"/>
      <dgm:spPr/>
    </dgm:pt>
    <dgm:pt modelId="{996DCD09-1D17-4C50-BEB6-E0BFCC6FF878}" type="pres">
      <dgm:prSet presAssocID="{99F4638B-DC1B-4191-8A9F-F878AD01A6B2}" presName="Name37" presStyleLbl="parChTrans1D2" presStyleIdx="4" presStyleCnt="5"/>
      <dgm:spPr/>
    </dgm:pt>
    <dgm:pt modelId="{A630700C-21CF-4EF3-B55F-68B1095D011D}" type="pres">
      <dgm:prSet presAssocID="{28B988E6-2CF1-45FC-BD37-01840B48AD93}" presName="hierRoot2" presStyleCnt="0">
        <dgm:presLayoutVars>
          <dgm:hierBranch val="init"/>
        </dgm:presLayoutVars>
      </dgm:prSet>
      <dgm:spPr/>
    </dgm:pt>
    <dgm:pt modelId="{803938E5-60FC-4693-823F-C76EEA58B0D4}" type="pres">
      <dgm:prSet presAssocID="{28B988E6-2CF1-45FC-BD37-01840B48AD93}" presName="rootComposite" presStyleCnt="0"/>
      <dgm:spPr/>
    </dgm:pt>
    <dgm:pt modelId="{480219D8-AD14-454A-ADCA-63622A6D7EFA}" type="pres">
      <dgm:prSet presAssocID="{28B988E6-2CF1-45FC-BD37-01840B48AD93}" presName="rootText" presStyleLbl="node2" presStyleIdx="4" presStyleCnt="5">
        <dgm:presLayoutVars>
          <dgm:chPref val="3"/>
        </dgm:presLayoutVars>
      </dgm:prSet>
      <dgm:spPr/>
    </dgm:pt>
    <dgm:pt modelId="{D8E77736-8D5D-4515-A47D-FCB9C8C51084}" type="pres">
      <dgm:prSet presAssocID="{28B988E6-2CF1-45FC-BD37-01840B48AD93}" presName="rootConnector" presStyleLbl="node2" presStyleIdx="4" presStyleCnt="5"/>
      <dgm:spPr/>
    </dgm:pt>
    <dgm:pt modelId="{99C0989F-113B-4CEB-84FD-59CE96BECC53}" type="pres">
      <dgm:prSet presAssocID="{28B988E6-2CF1-45FC-BD37-01840B48AD93}" presName="hierChild4" presStyleCnt="0"/>
      <dgm:spPr/>
    </dgm:pt>
    <dgm:pt modelId="{03FC9EA0-CD81-40A6-9556-E8571BAE2070}" type="pres">
      <dgm:prSet presAssocID="{28B988E6-2CF1-45FC-BD37-01840B48AD93}" presName="hierChild5" presStyleCnt="0"/>
      <dgm:spPr/>
    </dgm:pt>
    <dgm:pt modelId="{EE348767-D9EB-4575-A13B-64A138686391}" type="pres">
      <dgm:prSet presAssocID="{5489EDF2-32A9-47E6-8C37-3F1DE8B96A66}" presName="hierChild3" presStyleCnt="0"/>
      <dgm:spPr/>
    </dgm:pt>
  </dgm:ptLst>
  <dgm:cxnLst>
    <dgm:cxn modelId="{07B23A06-8E5D-4CA4-9713-81A6A1A44080}" type="presOf" srcId="{5489EDF2-32A9-47E6-8C37-3F1DE8B96A66}" destId="{C7722C40-3D89-44A7-AECA-CC399C751BEF}" srcOrd="0" destOrd="0" presId="urn:microsoft.com/office/officeart/2005/8/layout/orgChart1"/>
    <dgm:cxn modelId="{86ED3D1A-91A9-4E8D-A0C3-799CE8F524D1}" type="presOf" srcId="{4D872650-1AFA-46ED-A0B0-1DFA6658FA36}" destId="{A4419082-CD5D-4ECF-921F-FEE50402C6E7}" srcOrd="0" destOrd="0" presId="urn:microsoft.com/office/officeart/2005/8/layout/orgChart1"/>
    <dgm:cxn modelId="{CCACDE23-31F6-4F1E-BFFF-2936650B3AC3}" type="presOf" srcId="{C1AB6705-AC0E-4E26-89D5-F74E0BFC4797}" destId="{49B13619-00E4-4ECF-9DCF-F977507AD988}" srcOrd="0" destOrd="0" presId="urn:microsoft.com/office/officeart/2005/8/layout/orgChart1"/>
    <dgm:cxn modelId="{78949A33-7D17-4F40-8E24-DEB971946867}" type="presOf" srcId="{B0CECBA8-A0A7-46D8-BADC-C1FCF73B986F}" destId="{3C055B73-F855-4E2C-BD92-44C840F3F099}" srcOrd="1" destOrd="0" presId="urn:microsoft.com/office/officeart/2005/8/layout/orgChart1"/>
    <dgm:cxn modelId="{51665E3E-BC76-40DF-99D9-5853C511EDE0}" type="presOf" srcId="{B0CECBA8-A0A7-46D8-BADC-C1FCF73B986F}" destId="{ACC203D7-068D-422A-8ECA-5E359719419D}" srcOrd="0" destOrd="0" presId="urn:microsoft.com/office/officeart/2005/8/layout/orgChart1"/>
    <dgm:cxn modelId="{BA1A785F-EF3F-4BDB-81DA-72828597EC66}" type="presOf" srcId="{BA40831F-C0BF-4C1D-BC89-B46A9377EB11}" destId="{65B28350-7026-46CA-B467-418B0FADDEE3}" srcOrd="0" destOrd="0" presId="urn:microsoft.com/office/officeart/2005/8/layout/orgChart1"/>
    <dgm:cxn modelId="{8881E244-E99A-4872-81B2-1CD598D7C331}" srcId="{5489EDF2-32A9-47E6-8C37-3F1DE8B96A66}" destId="{CA92C237-F101-4FF4-B4A2-73014BCA90D5}" srcOrd="0" destOrd="0" parTransId="{DE52D451-5DF3-430D-8AA5-236CFFBBB740}" sibTransId="{CF1AAB93-1D89-474F-BB4E-12D41E0489C1}"/>
    <dgm:cxn modelId="{0DCE3466-F1A0-47BC-A560-BBF9B2F69E5D}" type="presOf" srcId="{28B988E6-2CF1-45FC-BD37-01840B48AD93}" destId="{480219D8-AD14-454A-ADCA-63622A6D7EFA}" srcOrd="0" destOrd="0" presId="urn:microsoft.com/office/officeart/2005/8/layout/orgChart1"/>
    <dgm:cxn modelId="{7825D067-D207-4205-8F03-608D7A10639F}" type="presOf" srcId="{28B988E6-2CF1-45FC-BD37-01840B48AD93}" destId="{D8E77736-8D5D-4515-A47D-FCB9C8C51084}" srcOrd="1" destOrd="0" presId="urn:microsoft.com/office/officeart/2005/8/layout/orgChart1"/>
    <dgm:cxn modelId="{B3BC4E75-6B53-4EF3-82E0-6EE67BFDD55A}" type="presOf" srcId="{99F4638B-DC1B-4191-8A9F-F878AD01A6B2}" destId="{996DCD09-1D17-4C50-BEB6-E0BFCC6FF878}" srcOrd="0" destOrd="0" presId="urn:microsoft.com/office/officeart/2005/8/layout/orgChart1"/>
    <dgm:cxn modelId="{E7F42076-9AEB-4CDA-AF89-AA38C0A000F7}" type="presOf" srcId="{BA40831F-C0BF-4C1D-BC89-B46A9377EB11}" destId="{CD4BB47B-C019-44D1-92D3-96CFB1A43602}" srcOrd="1" destOrd="0" presId="urn:microsoft.com/office/officeart/2005/8/layout/orgChart1"/>
    <dgm:cxn modelId="{3F683093-2849-4ECA-9F19-55E464586672}" srcId="{C1AB6705-AC0E-4E26-89D5-F74E0BFC4797}" destId="{5489EDF2-32A9-47E6-8C37-3F1DE8B96A66}" srcOrd="0" destOrd="0" parTransId="{60540543-EEDF-4E53-83FF-E9999D28F14F}" sibTransId="{BEF2E2F1-B7DB-4B18-AF31-8F50E252C193}"/>
    <dgm:cxn modelId="{6BCB8B9C-1274-4A76-9AD9-1B0B7ACF2BEF}" srcId="{5489EDF2-32A9-47E6-8C37-3F1DE8B96A66}" destId="{28B988E6-2CF1-45FC-BD37-01840B48AD93}" srcOrd="4" destOrd="0" parTransId="{99F4638B-DC1B-4191-8A9F-F878AD01A6B2}" sibTransId="{4B3EB644-762B-4537-9699-2D5561ACD1D6}"/>
    <dgm:cxn modelId="{F387F4A1-F6C2-4ADF-ACAE-F55F304F4737}" type="presOf" srcId="{17371DAA-2187-473B-9DFB-1D5C88BEB516}" destId="{65154B57-649C-4F27-A28F-32034CFE5895}" srcOrd="1" destOrd="0" presId="urn:microsoft.com/office/officeart/2005/8/layout/orgChart1"/>
    <dgm:cxn modelId="{585C28A2-DCAB-4569-9B90-EF06E352B3E3}" srcId="{5489EDF2-32A9-47E6-8C37-3F1DE8B96A66}" destId="{B0CECBA8-A0A7-46D8-BADC-C1FCF73B986F}" srcOrd="3" destOrd="0" parTransId="{878C9EAB-3333-47A2-9A18-0191155EC0D9}" sibTransId="{9832B295-03FB-454A-8992-CF71239C4B7B}"/>
    <dgm:cxn modelId="{B57CD8A6-F24F-4B16-A9C4-742013831D3D}" srcId="{5489EDF2-32A9-47E6-8C37-3F1DE8B96A66}" destId="{BA40831F-C0BF-4C1D-BC89-B46A9377EB11}" srcOrd="1" destOrd="0" parTransId="{09FC74DB-B17A-41B5-88B0-1684D34F7059}" sibTransId="{ED68A9E0-662C-42A2-874F-CCC256340468}"/>
    <dgm:cxn modelId="{5A13E6B0-0345-4145-B9FC-CFE77F56A761}" type="presOf" srcId="{CA92C237-F101-4FF4-B4A2-73014BCA90D5}" destId="{C01EE982-7D3B-49CE-B5C4-75FFAC0A4DCE}" srcOrd="0" destOrd="0" presId="urn:microsoft.com/office/officeart/2005/8/layout/orgChart1"/>
    <dgm:cxn modelId="{D885ADB3-A676-4009-ABCB-70DC9E181B59}" type="presOf" srcId="{17371DAA-2187-473B-9DFB-1D5C88BEB516}" destId="{AF9C44F7-7DAE-4346-8737-B7FF7CA9E5C9}" srcOrd="0" destOrd="0" presId="urn:microsoft.com/office/officeart/2005/8/layout/orgChart1"/>
    <dgm:cxn modelId="{527FCFB4-03E0-454E-BB49-631E3E7D15D2}" type="presOf" srcId="{CA92C237-F101-4FF4-B4A2-73014BCA90D5}" destId="{C7F091BE-8FC2-4FF5-885E-D1CD3B2405EF}" srcOrd="1" destOrd="0" presId="urn:microsoft.com/office/officeart/2005/8/layout/orgChart1"/>
    <dgm:cxn modelId="{E77E3FCC-4415-4873-B680-3C50F588825F}" srcId="{5489EDF2-32A9-47E6-8C37-3F1DE8B96A66}" destId="{17371DAA-2187-473B-9DFB-1D5C88BEB516}" srcOrd="2" destOrd="0" parTransId="{4D872650-1AFA-46ED-A0B0-1DFA6658FA36}" sibTransId="{45238408-77D6-4C7B-819D-C6B6FBD8435B}"/>
    <dgm:cxn modelId="{A08891D5-C680-498B-827D-8A0F0619B938}" type="presOf" srcId="{DE52D451-5DF3-430D-8AA5-236CFFBBB740}" destId="{C4B09D05-F8CE-4572-BBBE-76E98ECAC781}" srcOrd="0" destOrd="0" presId="urn:microsoft.com/office/officeart/2005/8/layout/orgChart1"/>
    <dgm:cxn modelId="{D36589EC-B491-4DA4-ADA3-80F4FDFA561B}" type="presOf" srcId="{09FC74DB-B17A-41B5-88B0-1684D34F7059}" destId="{9C70C4D7-0FC6-417D-B2AD-EBDA191FAD67}" srcOrd="0" destOrd="0" presId="urn:microsoft.com/office/officeart/2005/8/layout/orgChart1"/>
    <dgm:cxn modelId="{983028F8-8CA0-4489-96AF-1D4814D23958}" type="presOf" srcId="{878C9EAB-3333-47A2-9A18-0191155EC0D9}" destId="{3E1FC7B7-EAE5-4713-81E2-7945778B1BF9}" srcOrd="0" destOrd="0" presId="urn:microsoft.com/office/officeart/2005/8/layout/orgChart1"/>
    <dgm:cxn modelId="{1B6089FC-3280-4291-88E7-3DD968196ADB}" type="presOf" srcId="{5489EDF2-32A9-47E6-8C37-3F1DE8B96A66}" destId="{A06423C7-78FD-4D96-AC03-24AF87AC2B80}" srcOrd="1" destOrd="0" presId="urn:microsoft.com/office/officeart/2005/8/layout/orgChart1"/>
    <dgm:cxn modelId="{7A0BAEF8-D39C-4D8B-8502-86B2EFA8863E}" type="presParOf" srcId="{49B13619-00E4-4ECF-9DCF-F977507AD988}" destId="{38D7CB48-068A-4351-922E-0B6DFD87E10C}" srcOrd="0" destOrd="0" presId="urn:microsoft.com/office/officeart/2005/8/layout/orgChart1"/>
    <dgm:cxn modelId="{153A34EE-F69D-4F37-B214-BF52CF6D6A4F}" type="presParOf" srcId="{38D7CB48-068A-4351-922E-0B6DFD87E10C}" destId="{B937FEEB-28C3-4922-A7AE-B6E7C0C0506E}" srcOrd="0" destOrd="0" presId="urn:microsoft.com/office/officeart/2005/8/layout/orgChart1"/>
    <dgm:cxn modelId="{580CB3F1-6FB5-4E1A-9B1C-AE00FBE6D52E}" type="presParOf" srcId="{B937FEEB-28C3-4922-A7AE-B6E7C0C0506E}" destId="{C7722C40-3D89-44A7-AECA-CC399C751BEF}" srcOrd="0" destOrd="0" presId="urn:microsoft.com/office/officeart/2005/8/layout/orgChart1"/>
    <dgm:cxn modelId="{558B5835-D189-4807-B312-B6CB245850FF}" type="presParOf" srcId="{B937FEEB-28C3-4922-A7AE-B6E7C0C0506E}" destId="{A06423C7-78FD-4D96-AC03-24AF87AC2B80}" srcOrd="1" destOrd="0" presId="urn:microsoft.com/office/officeart/2005/8/layout/orgChart1"/>
    <dgm:cxn modelId="{57D2791C-257D-4048-946C-4D90EDB83EB5}" type="presParOf" srcId="{38D7CB48-068A-4351-922E-0B6DFD87E10C}" destId="{CD1EB794-BF01-4DB9-92F7-DF50EE4616A0}" srcOrd="1" destOrd="0" presId="urn:microsoft.com/office/officeart/2005/8/layout/orgChart1"/>
    <dgm:cxn modelId="{55816215-4E53-4322-AAD3-BAA82B0A3559}" type="presParOf" srcId="{CD1EB794-BF01-4DB9-92F7-DF50EE4616A0}" destId="{C4B09D05-F8CE-4572-BBBE-76E98ECAC781}" srcOrd="0" destOrd="0" presId="urn:microsoft.com/office/officeart/2005/8/layout/orgChart1"/>
    <dgm:cxn modelId="{D9CA5B7A-2F34-4BA9-AB71-8AFDA085C4EB}" type="presParOf" srcId="{CD1EB794-BF01-4DB9-92F7-DF50EE4616A0}" destId="{C12336CF-854E-4D69-A4DC-CF5E2602D374}" srcOrd="1" destOrd="0" presId="urn:microsoft.com/office/officeart/2005/8/layout/orgChart1"/>
    <dgm:cxn modelId="{717B551C-31E8-438A-B999-A000C0BD7C10}" type="presParOf" srcId="{C12336CF-854E-4D69-A4DC-CF5E2602D374}" destId="{268068F3-C019-4CF9-9ABD-DF9F2420B0B5}" srcOrd="0" destOrd="0" presId="urn:microsoft.com/office/officeart/2005/8/layout/orgChart1"/>
    <dgm:cxn modelId="{ADB1B368-B580-4118-8B89-54596609AB91}" type="presParOf" srcId="{268068F3-C019-4CF9-9ABD-DF9F2420B0B5}" destId="{C01EE982-7D3B-49CE-B5C4-75FFAC0A4DCE}" srcOrd="0" destOrd="0" presId="urn:microsoft.com/office/officeart/2005/8/layout/orgChart1"/>
    <dgm:cxn modelId="{A6C07E62-F8BE-4BF7-97A1-480B1690A25E}" type="presParOf" srcId="{268068F3-C019-4CF9-9ABD-DF9F2420B0B5}" destId="{C7F091BE-8FC2-4FF5-885E-D1CD3B2405EF}" srcOrd="1" destOrd="0" presId="urn:microsoft.com/office/officeart/2005/8/layout/orgChart1"/>
    <dgm:cxn modelId="{71382399-7AA8-4BE0-873F-158EB1CA1906}" type="presParOf" srcId="{C12336CF-854E-4D69-A4DC-CF5E2602D374}" destId="{3896D5C8-0AAB-4C3B-A351-B3693811595C}" srcOrd="1" destOrd="0" presId="urn:microsoft.com/office/officeart/2005/8/layout/orgChart1"/>
    <dgm:cxn modelId="{DCBC9542-C549-443E-9698-3A2005E8906F}" type="presParOf" srcId="{C12336CF-854E-4D69-A4DC-CF5E2602D374}" destId="{D268D323-5834-44A7-A851-0CE8AD3B8F6B}" srcOrd="2" destOrd="0" presId="urn:microsoft.com/office/officeart/2005/8/layout/orgChart1"/>
    <dgm:cxn modelId="{3CB6D548-36DA-4D34-B78F-D7840A94C019}" type="presParOf" srcId="{CD1EB794-BF01-4DB9-92F7-DF50EE4616A0}" destId="{9C70C4D7-0FC6-417D-B2AD-EBDA191FAD67}" srcOrd="2" destOrd="0" presId="urn:microsoft.com/office/officeart/2005/8/layout/orgChart1"/>
    <dgm:cxn modelId="{9F6D4751-B0D4-4192-AA01-55CEBD21B8D9}" type="presParOf" srcId="{CD1EB794-BF01-4DB9-92F7-DF50EE4616A0}" destId="{89DAA9F6-77BD-48E2-8FDC-EC10189A7D6A}" srcOrd="3" destOrd="0" presId="urn:microsoft.com/office/officeart/2005/8/layout/orgChart1"/>
    <dgm:cxn modelId="{894CEFB3-A49B-464F-B2D8-91D9F6529ECE}" type="presParOf" srcId="{89DAA9F6-77BD-48E2-8FDC-EC10189A7D6A}" destId="{A9EC38F3-702A-47FC-8116-C8A49FC34A28}" srcOrd="0" destOrd="0" presId="urn:microsoft.com/office/officeart/2005/8/layout/orgChart1"/>
    <dgm:cxn modelId="{6A3DF1DC-52A1-4254-828B-433C7B935E13}" type="presParOf" srcId="{A9EC38F3-702A-47FC-8116-C8A49FC34A28}" destId="{65B28350-7026-46CA-B467-418B0FADDEE3}" srcOrd="0" destOrd="0" presId="urn:microsoft.com/office/officeart/2005/8/layout/orgChart1"/>
    <dgm:cxn modelId="{E638C706-5FBA-4761-9BD3-DBFCCAF1B028}" type="presParOf" srcId="{A9EC38F3-702A-47FC-8116-C8A49FC34A28}" destId="{CD4BB47B-C019-44D1-92D3-96CFB1A43602}" srcOrd="1" destOrd="0" presId="urn:microsoft.com/office/officeart/2005/8/layout/orgChart1"/>
    <dgm:cxn modelId="{5B21166C-AD05-4EDB-B4C8-58897C023D39}" type="presParOf" srcId="{89DAA9F6-77BD-48E2-8FDC-EC10189A7D6A}" destId="{6E634DB6-C789-4A8E-9937-CC46A2F6A884}" srcOrd="1" destOrd="0" presId="urn:microsoft.com/office/officeart/2005/8/layout/orgChart1"/>
    <dgm:cxn modelId="{46E2942D-6238-4338-ADD5-E7D7B0714D2E}" type="presParOf" srcId="{89DAA9F6-77BD-48E2-8FDC-EC10189A7D6A}" destId="{A6D07ED3-4044-46FB-9E3F-90B0B84BB276}" srcOrd="2" destOrd="0" presId="urn:microsoft.com/office/officeart/2005/8/layout/orgChart1"/>
    <dgm:cxn modelId="{87C72636-759F-420C-BD72-DD7BDD0F02C1}" type="presParOf" srcId="{CD1EB794-BF01-4DB9-92F7-DF50EE4616A0}" destId="{A4419082-CD5D-4ECF-921F-FEE50402C6E7}" srcOrd="4" destOrd="0" presId="urn:microsoft.com/office/officeart/2005/8/layout/orgChart1"/>
    <dgm:cxn modelId="{13765047-E629-4E07-A2CF-308B06F57A73}" type="presParOf" srcId="{CD1EB794-BF01-4DB9-92F7-DF50EE4616A0}" destId="{B267FFAD-74E9-4492-840F-C9100AA83E54}" srcOrd="5" destOrd="0" presId="urn:microsoft.com/office/officeart/2005/8/layout/orgChart1"/>
    <dgm:cxn modelId="{7D716181-E1C3-4243-8B45-644C606002CC}" type="presParOf" srcId="{B267FFAD-74E9-4492-840F-C9100AA83E54}" destId="{6A2FFD58-A05C-4F34-BF40-3BC36DA987F0}" srcOrd="0" destOrd="0" presId="urn:microsoft.com/office/officeart/2005/8/layout/orgChart1"/>
    <dgm:cxn modelId="{1C25D761-AB1C-4440-9067-ED347C9798C0}" type="presParOf" srcId="{6A2FFD58-A05C-4F34-BF40-3BC36DA987F0}" destId="{AF9C44F7-7DAE-4346-8737-B7FF7CA9E5C9}" srcOrd="0" destOrd="0" presId="urn:microsoft.com/office/officeart/2005/8/layout/orgChart1"/>
    <dgm:cxn modelId="{9F0238E3-734A-4C62-8FAC-CE04A4B0D283}" type="presParOf" srcId="{6A2FFD58-A05C-4F34-BF40-3BC36DA987F0}" destId="{65154B57-649C-4F27-A28F-32034CFE5895}" srcOrd="1" destOrd="0" presId="urn:microsoft.com/office/officeart/2005/8/layout/orgChart1"/>
    <dgm:cxn modelId="{A996F67A-55FE-484A-8E58-CCEE5606E7F1}" type="presParOf" srcId="{B267FFAD-74E9-4492-840F-C9100AA83E54}" destId="{4A49316E-963D-4EFB-A1EA-D649C652428D}" srcOrd="1" destOrd="0" presId="urn:microsoft.com/office/officeart/2005/8/layout/orgChart1"/>
    <dgm:cxn modelId="{CFA44ECB-BF08-4F0B-BBB4-E87F50072298}" type="presParOf" srcId="{B267FFAD-74E9-4492-840F-C9100AA83E54}" destId="{3D365B54-E57D-4C7A-83A5-4560D613471D}" srcOrd="2" destOrd="0" presId="urn:microsoft.com/office/officeart/2005/8/layout/orgChart1"/>
    <dgm:cxn modelId="{56A54651-48E4-41AC-ADC8-ADC1C6C5C7F0}" type="presParOf" srcId="{CD1EB794-BF01-4DB9-92F7-DF50EE4616A0}" destId="{3E1FC7B7-EAE5-4713-81E2-7945778B1BF9}" srcOrd="6" destOrd="0" presId="urn:microsoft.com/office/officeart/2005/8/layout/orgChart1"/>
    <dgm:cxn modelId="{D9FD202C-1E2D-476E-A964-C46C49619EBE}" type="presParOf" srcId="{CD1EB794-BF01-4DB9-92F7-DF50EE4616A0}" destId="{3D87D6B2-5E73-4662-802F-714BA42C1B17}" srcOrd="7" destOrd="0" presId="urn:microsoft.com/office/officeart/2005/8/layout/orgChart1"/>
    <dgm:cxn modelId="{28DEE1EE-DA83-4CE6-A03B-08C941C133F3}" type="presParOf" srcId="{3D87D6B2-5E73-4662-802F-714BA42C1B17}" destId="{F4B3E009-281C-4A32-85DF-642AE2ECA4C1}" srcOrd="0" destOrd="0" presId="urn:microsoft.com/office/officeart/2005/8/layout/orgChart1"/>
    <dgm:cxn modelId="{3DA024A1-4210-4EB1-8981-28C175A2360D}" type="presParOf" srcId="{F4B3E009-281C-4A32-85DF-642AE2ECA4C1}" destId="{ACC203D7-068D-422A-8ECA-5E359719419D}" srcOrd="0" destOrd="0" presId="urn:microsoft.com/office/officeart/2005/8/layout/orgChart1"/>
    <dgm:cxn modelId="{891FE5C4-754D-45B0-8A3B-36F716C46E5E}" type="presParOf" srcId="{F4B3E009-281C-4A32-85DF-642AE2ECA4C1}" destId="{3C055B73-F855-4E2C-BD92-44C840F3F099}" srcOrd="1" destOrd="0" presId="urn:microsoft.com/office/officeart/2005/8/layout/orgChart1"/>
    <dgm:cxn modelId="{AD3A2536-1993-4593-8C50-2810B5E27909}" type="presParOf" srcId="{3D87D6B2-5E73-4662-802F-714BA42C1B17}" destId="{6F8B65DD-8813-4811-8920-9C8D72724367}" srcOrd="1" destOrd="0" presId="urn:microsoft.com/office/officeart/2005/8/layout/orgChart1"/>
    <dgm:cxn modelId="{034BFFFD-D49B-4649-B79B-C9CDEFA030D1}" type="presParOf" srcId="{3D87D6B2-5E73-4662-802F-714BA42C1B17}" destId="{B66E41EE-AA4F-44F4-B0EC-40135EAF88D0}" srcOrd="2" destOrd="0" presId="urn:microsoft.com/office/officeart/2005/8/layout/orgChart1"/>
    <dgm:cxn modelId="{82B87FC5-5CCE-447F-B67E-2FF4C96AE240}" type="presParOf" srcId="{CD1EB794-BF01-4DB9-92F7-DF50EE4616A0}" destId="{996DCD09-1D17-4C50-BEB6-E0BFCC6FF878}" srcOrd="8" destOrd="0" presId="urn:microsoft.com/office/officeart/2005/8/layout/orgChart1"/>
    <dgm:cxn modelId="{887DDF96-802D-4D02-91B8-4FC5FE33E89A}" type="presParOf" srcId="{CD1EB794-BF01-4DB9-92F7-DF50EE4616A0}" destId="{A630700C-21CF-4EF3-B55F-68B1095D011D}" srcOrd="9" destOrd="0" presId="urn:microsoft.com/office/officeart/2005/8/layout/orgChart1"/>
    <dgm:cxn modelId="{B34F436A-3A9C-4DCC-BF4E-09012A9F3E3B}" type="presParOf" srcId="{A630700C-21CF-4EF3-B55F-68B1095D011D}" destId="{803938E5-60FC-4693-823F-C76EEA58B0D4}" srcOrd="0" destOrd="0" presId="urn:microsoft.com/office/officeart/2005/8/layout/orgChart1"/>
    <dgm:cxn modelId="{825E83BA-AA2C-47DE-8573-751D682775CD}" type="presParOf" srcId="{803938E5-60FC-4693-823F-C76EEA58B0D4}" destId="{480219D8-AD14-454A-ADCA-63622A6D7EFA}" srcOrd="0" destOrd="0" presId="urn:microsoft.com/office/officeart/2005/8/layout/orgChart1"/>
    <dgm:cxn modelId="{11823CA0-55C9-4085-B451-9F0E0AD92033}" type="presParOf" srcId="{803938E5-60FC-4693-823F-C76EEA58B0D4}" destId="{D8E77736-8D5D-4515-A47D-FCB9C8C51084}" srcOrd="1" destOrd="0" presId="urn:microsoft.com/office/officeart/2005/8/layout/orgChart1"/>
    <dgm:cxn modelId="{371587BB-9810-4926-A289-096518F92FAE}" type="presParOf" srcId="{A630700C-21CF-4EF3-B55F-68B1095D011D}" destId="{99C0989F-113B-4CEB-84FD-59CE96BECC53}" srcOrd="1" destOrd="0" presId="urn:microsoft.com/office/officeart/2005/8/layout/orgChart1"/>
    <dgm:cxn modelId="{CD106B11-5F0F-49D2-8375-37E81599326F}" type="presParOf" srcId="{A630700C-21CF-4EF3-B55F-68B1095D011D}" destId="{03FC9EA0-CD81-40A6-9556-E8571BAE2070}" srcOrd="2" destOrd="0" presId="urn:microsoft.com/office/officeart/2005/8/layout/orgChart1"/>
    <dgm:cxn modelId="{B26B1AAE-1A73-404B-8BEA-C8B8C5A39D6C}" type="presParOf" srcId="{38D7CB48-068A-4351-922E-0B6DFD87E10C}" destId="{EE348767-D9EB-4575-A13B-64A1386863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DCD09-1D17-4C50-BEB6-E0BFCC6FF878}">
      <dsp:nvSpPr>
        <dsp:cNvPr id="0" name=""/>
        <dsp:cNvSpPr/>
      </dsp:nvSpPr>
      <dsp:spPr>
        <a:xfrm>
          <a:off x="3048000" y="1922415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2525650" y="109584"/>
              </a:lnTo>
              <a:lnTo>
                <a:pt x="2525650" y="21916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C7B7-EAE5-4713-81E2-7945778B1BF9}">
      <dsp:nvSpPr>
        <dsp:cNvPr id="0" name=""/>
        <dsp:cNvSpPr/>
      </dsp:nvSpPr>
      <dsp:spPr>
        <a:xfrm>
          <a:off x="3048000" y="1922415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1262825" y="109584"/>
              </a:lnTo>
              <a:lnTo>
                <a:pt x="1262825" y="21916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19082-CD5D-4ECF-921F-FEE50402C6E7}">
      <dsp:nvSpPr>
        <dsp:cNvPr id="0" name=""/>
        <dsp:cNvSpPr/>
      </dsp:nvSpPr>
      <dsp:spPr>
        <a:xfrm>
          <a:off x="3002280" y="1922415"/>
          <a:ext cx="91440" cy="21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16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C4D7-0FC6-417D-B2AD-EBDA191FAD67}">
      <dsp:nvSpPr>
        <dsp:cNvPr id="0" name=""/>
        <dsp:cNvSpPr/>
      </dsp:nvSpPr>
      <dsp:spPr>
        <a:xfrm>
          <a:off x="1785174" y="1922415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1262825" y="0"/>
              </a:moveTo>
              <a:lnTo>
                <a:pt x="1262825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09D05-F8CE-4572-BBBE-76E98ECAC781}">
      <dsp:nvSpPr>
        <dsp:cNvPr id="0" name=""/>
        <dsp:cNvSpPr/>
      </dsp:nvSpPr>
      <dsp:spPr>
        <a:xfrm>
          <a:off x="522349" y="1922415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22C40-3D89-44A7-AECA-CC399C751BEF}">
      <dsp:nvSpPr>
        <dsp:cNvPr id="0" name=""/>
        <dsp:cNvSpPr/>
      </dsp:nvSpPr>
      <dsp:spPr>
        <a:xfrm>
          <a:off x="2526171" y="1400587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Umím psát v textovém editoru</a:t>
          </a:r>
        </a:p>
      </dsp:txBody>
      <dsp:txXfrm>
        <a:off x="2526171" y="1400587"/>
        <a:ext cx="1043657" cy="521828"/>
      </dsp:txXfrm>
    </dsp:sp>
    <dsp:sp modelId="{C01EE982-7D3B-49CE-B5C4-75FFAC0A4DCE}">
      <dsp:nvSpPr>
        <dsp:cNvPr id="0" name=""/>
        <dsp:cNvSpPr/>
      </dsp:nvSpPr>
      <dsp:spPr>
        <a:xfrm>
          <a:off x="520" y="2141584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životopis</a:t>
          </a:r>
        </a:p>
      </dsp:txBody>
      <dsp:txXfrm>
        <a:off x="520" y="2141584"/>
        <a:ext cx="1043657" cy="521828"/>
      </dsp:txXfrm>
    </dsp:sp>
    <dsp:sp modelId="{65B28350-7026-46CA-B467-418B0FADDEE3}">
      <dsp:nvSpPr>
        <dsp:cNvPr id="0" name=""/>
        <dsp:cNvSpPr/>
      </dsp:nvSpPr>
      <dsp:spPr>
        <a:xfrm>
          <a:off x="1263346" y="2141584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hromadná korespondence</a:t>
          </a:r>
        </a:p>
      </dsp:txBody>
      <dsp:txXfrm>
        <a:off x="1263346" y="2141584"/>
        <a:ext cx="1043657" cy="521828"/>
      </dsp:txXfrm>
    </dsp:sp>
    <dsp:sp modelId="{AF9C44F7-7DAE-4346-8737-B7FF7CA9E5C9}">
      <dsp:nvSpPr>
        <dsp:cNvPr id="0" name=""/>
        <dsp:cNvSpPr/>
      </dsp:nvSpPr>
      <dsp:spPr>
        <a:xfrm>
          <a:off x="2526171" y="2141584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post na </a:t>
          </a:r>
          <a:r>
            <a:rPr lang="cs-CZ" sz="1200" kern="1200" dirty="0" err="1"/>
            <a:t>Facebook</a:t>
          </a:r>
          <a:endParaRPr lang="cs-CZ" sz="1200" kern="1200" dirty="0"/>
        </a:p>
      </dsp:txBody>
      <dsp:txXfrm>
        <a:off x="2526171" y="2141584"/>
        <a:ext cx="1043657" cy="521828"/>
      </dsp:txXfrm>
    </dsp:sp>
    <dsp:sp modelId="{ACC203D7-068D-422A-8ECA-5E359719419D}">
      <dsp:nvSpPr>
        <dsp:cNvPr id="0" name=""/>
        <dsp:cNvSpPr/>
      </dsp:nvSpPr>
      <dsp:spPr>
        <a:xfrm>
          <a:off x="3788996" y="2141584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oslovím zákazníky emailem</a:t>
          </a:r>
        </a:p>
      </dsp:txBody>
      <dsp:txXfrm>
        <a:off x="3788996" y="2141584"/>
        <a:ext cx="1043657" cy="521828"/>
      </dsp:txXfrm>
    </dsp:sp>
    <dsp:sp modelId="{480219D8-AD14-454A-ADCA-63622A6D7EFA}">
      <dsp:nvSpPr>
        <dsp:cNvPr id="0" name=""/>
        <dsp:cNvSpPr/>
      </dsp:nvSpPr>
      <dsp:spPr>
        <a:xfrm>
          <a:off x="5051821" y="2141584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…</a:t>
          </a:r>
        </a:p>
      </dsp:txBody>
      <dsp:txXfrm>
        <a:off x="5051821" y="2141584"/>
        <a:ext cx="1043657" cy="52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18.09.2023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5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dc83f7e5e_0_14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ddc83f7e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5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682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52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7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 obor Český jazyk a literatura poskytuje možnosti pro rozvoj digitálních kompetencí zejména z následujících oblastí Rámce digitálních kompetencí učitele: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49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904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593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21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29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průběhu čtrnácti let, kdy </a:t>
            </a:r>
            <a:r>
              <a:rPr lang="cs-CZ" sz="900" b="1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vzdělávací oblast </a:t>
            </a:r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 a komunikační technologie (ICT) zůstávala jako jedna z mála v Rámcovém programu pro základní vzdělávání (RVP ZV) beze změny, se nashromáždilo mnoho podnětů k jejím úpravám. To samé platí pro Informatiku a ICT v rámcových vzdělávacích programech pro gymnázia a střední odborné vzdělávání, které jsou o dva roky mladší. Řada podnětů časem zastarala a přestala být v konkrétní formulaci aktuální.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377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706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94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 obor Český jazyk a literatura poskytuje možnosti pro rozvoj digitálních kompetencí zejména z následujících oblastí Rámce digitálních kompetencí učitele: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077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 obor Český jazyk a literatura poskytuje možnosti pro rozvoj digitálních kompetencí zejména z následujících oblastí Rámce digitálních kompetencí učitele: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519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 obor Český jazyk a literatura poskytuje možnosti pro rozvoj digitálních kompetencí zejména z následujících oblastí Rámce digitálních kompetencí učitele: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331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 obor Český jazyk a literatura poskytuje možnosti pro rozvoj digitálních kompetencí zejména z následujících oblastí Rámce digitálních kompetencí učitele: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30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8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průběhu čtrnácti let, kdy </a:t>
            </a:r>
            <a:r>
              <a:rPr lang="cs-CZ" sz="900" b="1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vzdělávací oblast </a:t>
            </a:r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 a komunikační technologie (ICT) zůstávala jako jedna z mála v Rámcovém programu pro základní vzdělávání (RVP ZV) beze změny, se nashromáždilo mnoho podnětů k jejím úpravám. To samé platí pro Informatiku a ICT v rámcových vzdělávacích programech pro gymnázia a střední odborné vzdělávání, které jsou o dva roky mladší. Řada podnětů časem zastarala a přestala být v konkrétní formulaci aktuální.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14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80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průběhu čtrnácti let, kdy </a:t>
            </a:r>
            <a:r>
              <a:rPr lang="cs-CZ" sz="900" b="1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vzdělávací oblast </a:t>
            </a:r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 a komunikační technologie (ICT) zůstávala jako jedna z mála v Rámcovém programu pro základní vzdělávání (RVP ZV) beze změny, se nashromáždilo mnoho podnětů k jejím úpravám. To samé platí pro Informatiku a ICT v rámcových vzdělávacích programech pro gymnázia a střední odborné vzdělávání, které jsou o dva roky mladší. Řada podnětů časem zastarala a přestala být v konkrétní formulaci aktuální.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36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průběhu čtrnácti let, kdy </a:t>
            </a:r>
            <a:r>
              <a:rPr lang="cs-CZ" sz="900" b="1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vzdělávací oblast </a:t>
            </a:r>
            <a:r>
              <a:rPr lang="cs-CZ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 a komunikační technologie (ICT) zůstávala jako jedna z mála v Rámcovém programu pro základní vzdělávání (RVP ZV) beze změny, se nashromáždilo mnoho podnětů k jejím úpravám. To samé platí pro Informatiku a ICT v rámcových vzdělávacích programech pro gymnázia a střední odborné vzdělávání, které jsou o dva roky mladší. Řada podnětů časem zastarala a přestala být v konkrétní formulaci aktuální.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7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267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92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18.09.2023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18.09.2023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C2E115-5267-49A0-A702-59745AC64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4479580-C1B1-4B70-875C-70152944F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3267" y="3515384"/>
            <a:ext cx="1198886" cy="1260872"/>
          </a:xfrm>
        </p:spPr>
        <p:txBody>
          <a:bodyPr>
            <a:noAutofit/>
          </a:bodyPr>
          <a:lstStyle>
            <a:lvl1pPr marL="0" indent="0">
              <a:buNone/>
              <a:defRPr sz="116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323CA5D-7F88-4E2C-B2E1-D03E010724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0129" y="1295005"/>
            <a:ext cx="940249" cy="1260872"/>
          </a:xfrm>
        </p:spPr>
        <p:txBody>
          <a:bodyPr>
            <a:noAutofit/>
          </a:bodyPr>
          <a:lstStyle>
            <a:lvl1pPr marL="0" indent="0">
              <a:buNone/>
              <a:defRPr sz="116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DFF095-F8DE-447E-A83F-BD55BD03BE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7392" y="53806"/>
            <a:ext cx="940249" cy="1260872"/>
          </a:xfrm>
        </p:spPr>
        <p:txBody>
          <a:bodyPr>
            <a:noAutofit/>
          </a:bodyPr>
          <a:lstStyle>
            <a:lvl1pPr marL="0" indent="0">
              <a:buNone/>
              <a:defRPr sz="116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A2755C1-A0B6-448A-BE5D-4B492BB7BB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70" y="2143975"/>
            <a:ext cx="940249" cy="1260872"/>
          </a:xfrm>
        </p:spPr>
        <p:txBody>
          <a:bodyPr>
            <a:noAutofit/>
          </a:bodyPr>
          <a:lstStyle>
            <a:lvl1pPr marL="0" indent="0">
              <a:buNone/>
              <a:defRPr sz="116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F3357-BDC3-43CE-89C0-05F5AB9733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9912" y="2750960"/>
            <a:ext cx="6964037" cy="958393"/>
          </a:xfrm>
        </p:spPr>
        <p:txBody>
          <a:bodyPr anchor="ctr"/>
          <a:lstStyle>
            <a:lvl1pPr algn="l">
              <a:defRPr sz="45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FD7F6-12F1-44A8-B26F-82773993F1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7814" y="3993957"/>
            <a:ext cx="2757973" cy="511571"/>
          </a:xfrm>
        </p:spPr>
        <p:txBody>
          <a:bodyPr anchor="ctr"/>
          <a:lstStyle>
            <a:lvl1pPr marL="0" indent="0" algn="l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3434669" y="4308173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EC412-0EF3-4D93-AF25-A2D2F5A5093A}"/>
              </a:ext>
            </a:extLst>
          </p:cNvPr>
          <p:cNvCxnSpPr>
            <a:cxnSpLocks/>
          </p:cNvCxnSpPr>
          <p:nvPr userDrawn="1"/>
        </p:nvCxnSpPr>
        <p:spPr>
          <a:xfrm>
            <a:off x="1902278" y="1513489"/>
            <a:ext cx="0" cy="11507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836A9-D1F4-4562-B95F-B7BF8F4713B5}"/>
              </a:ext>
            </a:extLst>
          </p:cNvPr>
          <p:cNvCxnSpPr>
            <a:cxnSpLocks/>
          </p:cNvCxnSpPr>
          <p:nvPr userDrawn="1"/>
        </p:nvCxnSpPr>
        <p:spPr>
          <a:xfrm flipH="1">
            <a:off x="3184071" y="4241574"/>
            <a:ext cx="248916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847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x text">
  <p:cSld name="1x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3001" y="1556855"/>
            <a:ext cx="7533455" cy="319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2"/>
          </p:nvPr>
        </p:nvSpPr>
        <p:spPr>
          <a:xfrm>
            <a:off x="1150790" y="1118508"/>
            <a:ext cx="7525666" cy="42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200" b="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143001" y="337880"/>
            <a:ext cx="7533455" cy="76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568905" y="-1"/>
            <a:ext cx="351364" cy="81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3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/>
              <a:t>Klepnutím lze upravit styly předlohy textu.</a:t>
            </a:r>
          </a:p>
          <a:p>
            <a:pPr lvl="1" eaLnBrk="1" latinLnBrk="0" hangingPunct="1"/>
            <a:r>
              <a:rPr lang="cs-CZ" dirty="0"/>
              <a:t>Druhá úroveň</a:t>
            </a:r>
          </a:p>
          <a:p>
            <a:pPr lvl="2" eaLnBrk="1" latinLnBrk="0" hangingPunct="1"/>
            <a:r>
              <a:rPr lang="cs-CZ" dirty="0"/>
              <a:t>Třetí úroveň</a:t>
            </a:r>
          </a:p>
          <a:p>
            <a:pPr lvl="3" eaLnBrk="1" latinLnBrk="0" hangingPunct="1"/>
            <a:r>
              <a:rPr lang="cs-CZ" dirty="0"/>
              <a:t>Čtvrtá úroveň</a:t>
            </a:r>
          </a:p>
          <a:p>
            <a:pPr lvl="4" eaLnBrk="1" latinLnBrk="0" hangingPunct="1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782EB6-DD7D-4145-A0E1-1B05ED1A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1560" y="4331753"/>
            <a:ext cx="2133601" cy="205741"/>
          </a:xfrm>
        </p:spPr>
        <p:txBody>
          <a:bodyPr/>
          <a:lstStyle/>
          <a:p>
            <a:fld id="{C53EBF17-4622-45AD-B58A-5540F6118CA4}" type="datetime1">
              <a:rPr lang="cs-CZ" smtClean="0"/>
              <a:t>18.09.2023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C3BFD10-C3DF-4E26-9434-583E2772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0A2658-BDB4-4A44-BE99-DC4EDC1F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18.09.2023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18.09.2023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18.09.2023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18.09.2023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18.09.2023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41124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18.09.2023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>
                <a:solidFill>
                  <a:schemeClr val="bg1"/>
                </a:solidFill>
              </a:rPr>
              <a:t>Výuka nové informatiky v podmínkách českého školství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5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ze.edu.cz/digitalni-gramotnost-v-rvp-z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z/digitalizuje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ze.edu.cz/files/nabeh-rvpzv-2021-informatika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.org/" TargetMode="External"/><Relationship Id="rId13" Type="http://schemas.openxmlformats.org/officeDocument/2006/relationships/hyperlink" Target="https://www.ibobr.cz/test/archiv" TargetMode="External"/><Relationship Id="rId3" Type="http://schemas.openxmlformats.org/officeDocument/2006/relationships/hyperlink" Target="https://revize.edu.cz/files/rvp-zv-2021-s-vyznacenymi-zmenami.pdf" TargetMode="External"/><Relationship Id="rId7" Type="http://schemas.openxmlformats.org/officeDocument/2006/relationships/hyperlink" Target="https://ucitel21.rvp.cz/" TargetMode="External"/><Relationship Id="rId12" Type="http://schemas.openxmlformats.org/officeDocument/2006/relationships/hyperlink" Target="https://learningapps.org/" TargetMode="External"/><Relationship Id="rId2" Type="http://schemas.openxmlformats.org/officeDocument/2006/relationships/hyperlink" Target="https://www.edu.cz/rvp-ramcove-vzdelavaci-programy/revize-rvp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ecko.ceskatelevize.cz/datova-lhota" TargetMode="External"/><Relationship Id="rId11" Type="http://schemas.openxmlformats.org/officeDocument/2006/relationships/hyperlink" Target="https://opocitacich.cz/" TargetMode="External"/><Relationship Id="rId5" Type="http://schemas.openxmlformats.org/officeDocument/2006/relationships/hyperlink" Target="https://www.imysleni.cz/" TargetMode="External"/><Relationship Id="rId10" Type="http://schemas.openxmlformats.org/officeDocument/2006/relationships/hyperlink" Target="https://www.csunplugged.org/en/" TargetMode="External"/><Relationship Id="rId4" Type="http://schemas.openxmlformats.org/officeDocument/2006/relationships/hyperlink" Target="https://ucimeseit.cz/wp-content/uploads/2023/09/npo-uzlove-body-v2.pdf" TargetMode="External"/><Relationship Id="rId9" Type="http://schemas.openxmlformats.org/officeDocument/2006/relationships/hyperlink" Target="https://www.edu.cz/digitalizujeme/" TargetMode="External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Na6WJ2zEb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cz/rvp-ramcove-vzdelavaci-programy/revize-rv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 up of girl writing&#10;">
            <a:extLst>
              <a:ext uri="{FF2B5EF4-FFF2-40B4-BE49-F238E27FC236}">
                <a16:creationId xmlns:a16="http://schemas.microsoft.com/office/drawing/2014/main" id="{54164480-ECF3-4F09-B48E-13A40EAE5A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2D5ABC8-73C6-4DB8-B474-F46298EA24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13267" y="3515384"/>
            <a:ext cx="1198886" cy="1260872"/>
          </a:xfrm>
        </p:spPr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814" y="3993957"/>
            <a:ext cx="2757973" cy="511571"/>
          </a:xfrm>
        </p:spPr>
        <p:txBody>
          <a:bodyPr/>
          <a:lstStyle/>
          <a:p>
            <a:r>
              <a:rPr lang="en-US" dirty="0"/>
              <a:t>Mirjam nilsson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DDB411-0E13-3741-911B-CFCB74C5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184071" y="4241574"/>
            <a:ext cx="248916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945CA0F9-E1B5-4064-8EB3-DD2610E1027E}"/>
              </a:ext>
            </a:extLst>
          </p:cNvPr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E4FF73A7-CABD-490F-9784-DFC6D7512574}"/>
              </a:ext>
            </a:extLst>
          </p:cNvPr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ea typeface="+mj-ea"/>
                <a:cs typeface="+mj-cs"/>
              </a:rPr>
              <a:t>Rozvoj informatického myšlení u žáků 1. stupně ZŠ  praktický kurz k nové informatice  - Digitální technologie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FD162FE7-C0FC-4E96-B843-C43990DB67E8}"/>
              </a:ext>
            </a:extLst>
          </p:cNvPr>
          <p:cNvSpPr txBox="1">
            <a:spLocks/>
          </p:cNvSpPr>
          <p:nvPr/>
        </p:nvSpPr>
        <p:spPr>
          <a:xfrm>
            <a:off x="453029" y="209974"/>
            <a:ext cx="3653535" cy="567929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</a:pPr>
            <a:r>
              <a:rPr lang="cs-CZ" sz="2800" dirty="0">
                <a:solidFill>
                  <a:schemeClr val="bg1"/>
                </a:solidFill>
              </a:rPr>
              <a:t>Revize ICT  V RVP 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50FB5055-EC9E-42F3-8724-E13D175D1FCD}"/>
              </a:ext>
            </a:extLst>
          </p:cNvPr>
          <p:cNvSpPr txBox="1">
            <a:spLocks/>
          </p:cNvSpPr>
          <p:nvPr/>
        </p:nvSpPr>
        <p:spPr>
          <a:xfrm>
            <a:off x="509167" y="1170864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8B18ABA-B495-49C6-970F-B7467EEDF2F0}"/>
              </a:ext>
            </a:extLst>
          </p:cNvPr>
          <p:cNvSpPr txBox="1">
            <a:spLocks/>
          </p:cNvSpPr>
          <p:nvPr/>
        </p:nvSpPr>
        <p:spPr>
          <a:xfrm>
            <a:off x="446596" y="1574124"/>
            <a:ext cx="4125404" cy="1260872"/>
          </a:xfrm>
          <a:prstGeom prst="rect">
            <a:avLst/>
          </a:prstGeom>
        </p:spPr>
        <p:txBody>
          <a:bodyPr vert="horz" lIns="68572" tIns="0" rIns="34286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5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5EFC2150-DB74-4C38-AC7F-7F3E577D931F}"/>
              </a:ext>
            </a:extLst>
          </p:cNvPr>
          <p:cNvSpPr/>
          <p:nvPr/>
        </p:nvSpPr>
        <p:spPr>
          <a:xfrm>
            <a:off x="5608193" y="0"/>
            <a:ext cx="3528392" cy="3795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F47323AC-7EC3-4DDB-8D12-E89E9BC32E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614" y="1647693"/>
            <a:ext cx="3258372" cy="567929"/>
          </a:xfrm>
          <a:prstGeom prst="rect">
            <a:avLst/>
          </a:prstGeom>
        </p:spPr>
      </p:pic>
      <p:sp>
        <p:nvSpPr>
          <p:cNvPr id="26" name="Podnadpis 2">
            <a:extLst>
              <a:ext uri="{FF2B5EF4-FFF2-40B4-BE49-F238E27FC236}">
                <a16:creationId xmlns:a16="http://schemas.microsoft.com/office/drawing/2014/main" id="{F3A6C6EA-967F-4F60-9B5F-6807A56CBB39}"/>
              </a:ext>
            </a:extLst>
          </p:cNvPr>
          <p:cNvSpPr txBox="1">
            <a:spLocks/>
          </p:cNvSpPr>
          <p:nvPr/>
        </p:nvSpPr>
        <p:spPr>
          <a:xfrm>
            <a:off x="598397" y="2471034"/>
            <a:ext cx="3468466" cy="327708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800" dirty="0">
                <a:latin typeface="Calibri" pitchFamily="34" charset="0"/>
              </a:rPr>
              <a:t>Zpracoval Mgr. Miroslav Sláma</a:t>
            </a:r>
          </a:p>
        </p:txBody>
      </p:sp>
      <p:pic>
        <p:nvPicPr>
          <p:cNvPr id="1026" name="Picture 2" descr="https://ddm.nmnm.cz/wp-content/uploads/sites/13/2016/08/kraj-vysocina-logo.jpg">
            <a:extLst>
              <a:ext uri="{FF2B5EF4-FFF2-40B4-BE49-F238E27FC236}">
                <a16:creationId xmlns:a16="http://schemas.microsoft.com/office/drawing/2014/main" id="{C85B5990-EAA1-41D1-9E24-58C487E9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14" y="413003"/>
            <a:ext cx="1943751" cy="10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avidla pro publicitu">
            <a:extLst>
              <a:ext uri="{FF2B5EF4-FFF2-40B4-BE49-F238E27FC236}">
                <a16:creationId xmlns:a16="http://schemas.microsoft.com/office/drawing/2014/main" id="{C5B0510B-7EBE-4227-AC28-CCCB349D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13" y="2359988"/>
            <a:ext cx="3258372" cy="7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du.cz/wp-content/uploads/2020/10/S2030_ctverec-1024x1024.png">
            <a:extLst>
              <a:ext uri="{FF2B5EF4-FFF2-40B4-BE49-F238E27FC236}">
                <a16:creationId xmlns:a16="http://schemas.microsoft.com/office/drawing/2014/main" id="{0A9B61A9-5B85-46B6-9F6C-1D6E9669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59" y="413002"/>
            <a:ext cx="1094439" cy="10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B1177-399D-4B63-9735-13DE5E50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Očekávané výstupy pro první stupeň základní školy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C63CEA-4A1E-42C0-B366-FC3594740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20" y="699542"/>
            <a:ext cx="6533959" cy="387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197544" y="544185"/>
            <a:ext cx="5472608" cy="384734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b="1" dirty="0">
                <a:solidFill>
                  <a:srgbClr val="0070C0"/>
                </a:solidFill>
              </a:rPr>
              <a:t>Vzdělávací oblast INFORMATIKA</a:t>
            </a:r>
          </a:p>
          <a:p>
            <a:pPr marL="215979" indent="-215979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89144" indent="0">
              <a:buNone/>
            </a:pPr>
            <a:endParaRPr lang="cs-CZ" sz="1800" strike="sngStrike" dirty="0"/>
          </a:p>
          <a:p>
            <a:r>
              <a:rPr lang="cs-CZ" sz="1800" strike="sngStrike" dirty="0"/>
              <a:t>Informační a komunikační technologie</a:t>
            </a:r>
          </a:p>
          <a:p>
            <a:r>
              <a:rPr lang="cs-CZ" sz="1800" b="1" dirty="0"/>
              <a:t>Informatika</a:t>
            </a:r>
            <a:r>
              <a:rPr lang="cs-CZ" sz="1800" dirty="0"/>
              <a:t> s časovou dotací 2+4</a:t>
            </a:r>
          </a:p>
          <a:p>
            <a:r>
              <a:rPr lang="cs-CZ" sz="1800" dirty="0"/>
              <a:t>klíčová kompetence: </a:t>
            </a:r>
            <a:r>
              <a:rPr lang="cs-CZ" sz="1800" b="1" dirty="0"/>
              <a:t>digitální kompetence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Co se v RVP od 1.9.2021 změní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28" y="709064"/>
            <a:ext cx="3213368" cy="394398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97544" y="1271482"/>
            <a:ext cx="5310560" cy="1440160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A1EB303-32DA-47F6-BCC3-863D28737130}"/>
              </a:ext>
            </a:extLst>
          </p:cNvPr>
          <p:cNvSpPr txBox="1"/>
          <p:nvPr/>
        </p:nvSpPr>
        <p:spPr>
          <a:xfrm>
            <a:off x="189740" y="2854338"/>
            <a:ext cx="53261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sz="1400" dirty="0">
                <a:latin typeface="Arial" panose="020B0604020202020204" pitchFamily="34" charset="0"/>
              </a:rPr>
              <a:t>Zahájení od </a:t>
            </a:r>
            <a:r>
              <a:rPr lang="cs-CZ" sz="1400" b="1" dirty="0">
                <a:latin typeface="Arial" panose="020B0604020202020204" pitchFamily="34" charset="0"/>
              </a:rPr>
              <a:t>1. září 2023 </a:t>
            </a:r>
            <a:r>
              <a:rPr lang="cs-CZ" sz="1400" dirty="0">
                <a:latin typeface="Arial" panose="020B0604020202020204" pitchFamily="34" charset="0"/>
              </a:rPr>
              <a:t>ve všech ročnících prvního stupně ZŠ</a:t>
            </a:r>
            <a:r>
              <a:rPr lang="cs-CZ" sz="1400" b="1" dirty="0"/>
              <a:t>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4854DA7-B37B-4DAF-8325-77E024375F51}"/>
              </a:ext>
            </a:extLst>
          </p:cNvPr>
          <p:cNvSpPr txBox="1"/>
          <p:nvPr/>
        </p:nvSpPr>
        <p:spPr>
          <a:xfrm>
            <a:off x="189740" y="3311214"/>
            <a:ext cx="53261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sz="1400" dirty="0">
                <a:latin typeface="Arial" panose="020B0604020202020204" pitchFamily="34" charset="0"/>
              </a:rPr>
              <a:t>Zahájení od </a:t>
            </a:r>
            <a:r>
              <a:rPr lang="cs-CZ" sz="1400" b="1" dirty="0">
                <a:latin typeface="Arial" panose="020B0604020202020204" pitchFamily="34" charset="0"/>
              </a:rPr>
              <a:t>1. září 2024 </a:t>
            </a:r>
            <a:r>
              <a:rPr lang="cs-CZ" sz="1400" dirty="0">
                <a:latin typeface="Arial" panose="020B0604020202020204" pitchFamily="34" charset="0"/>
              </a:rPr>
              <a:t>ve všech ročnících druhého stupně ZŠ</a:t>
            </a:r>
            <a:r>
              <a:rPr lang="cs-CZ" sz="1400" b="1" dirty="0"/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D5A0E4-D497-4FCE-99D4-606A08A2E4CE}"/>
              </a:ext>
            </a:extLst>
          </p:cNvPr>
          <p:cNvSpPr txBox="1"/>
          <p:nvPr/>
        </p:nvSpPr>
        <p:spPr>
          <a:xfrm>
            <a:off x="189740" y="3768090"/>
            <a:ext cx="5326166" cy="338554"/>
          </a:xfrm>
          <a:prstGeom prst="rect">
            <a:avLst/>
          </a:prstGeom>
          <a:solidFill>
            <a:srgbClr val="7EA3D0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sz="1400" dirty="0">
                <a:latin typeface="Arial" panose="020B0604020202020204" pitchFamily="34" charset="0"/>
              </a:rPr>
              <a:t>Platné od </a:t>
            </a:r>
            <a:r>
              <a:rPr lang="cs-CZ" sz="1400" b="1" dirty="0">
                <a:latin typeface="Arial" panose="020B0604020202020204" pitchFamily="34" charset="0"/>
              </a:rPr>
              <a:t>1. září 2022 </a:t>
            </a:r>
            <a:r>
              <a:rPr lang="cs-CZ" sz="1400" dirty="0">
                <a:latin typeface="Arial" panose="020B0604020202020204" pitchFamily="34" charset="0"/>
              </a:rPr>
              <a:t>gymnázia </a:t>
            </a:r>
            <a:r>
              <a:rPr lang="cs-CZ" dirty="0"/>
              <a:t>(nejpozději od 1. září 2025)</a:t>
            </a:r>
            <a:r>
              <a:rPr lang="cs-CZ" sz="1600" b="1" dirty="0"/>
              <a:t>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938231-AE50-44F4-BEDA-05C2003E8931}"/>
              </a:ext>
            </a:extLst>
          </p:cNvPr>
          <p:cNvSpPr txBox="1"/>
          <p:nvPr/>
        </p:nvSpPr>
        <p:spPr>
          <a:xfrm>
            <a:off x="189740" y="4255742"/>
            <a:ext cx="53261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sz="1400" dirty="0">
                <a:latin typeface="Arial" panose="020B0604020202020204" pitchFamily="34" charset="0"/>
              </a:rPr>
              <a:t>Zahájení nejpozději od </a:t>
            </a:r>
            <a:r>
              <a:rPr lang="cs-CZ" sz="1400" b="1" dirty="0">
                <a:latin typeface="Arial" panose="020B0604020202020204" pitchFamily="34" charset="0"/>
              </a:rPr>
              <a:t>1. září 2025 </a:t>
            </a:r>
            <a:r>
              <a:rPr lang="cs-CZ" sz="1400" dirty="0">
                <a:latin typeface="Arial" panose="020B0604020202020204" pitchFamily="34" charset="0"/>
              </a:rPr>
              <a:t>gymnázia </a:t>
            </a:r>
            <a:r>
              <a:rPr lang="cs-CZ" sz="1050" dirty="0"/>
              <a:t>(nižší stupeň i vyšší stupeň)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90999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888432" cy="384734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pPr marL="435411" lvl="1" indent="-215979">
              <a:spcBef>
                <a:spcPts val="600"/>
              </a:spcBef>
            </a:pPr>
            <a:endParaRPr lang="cs-CZ" dirty="0"/>
          </a:p>
          <a:p>
            <a:pPr marL="435411" lvl="1" indent="-215979">
              <a:spcBef>
                <a:spcPts val="600"/>
              </a:spcBef>
            </a:pPr>
            <a:endParaRPr lang="cs-CZ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Vzdělávací oblast Informatika x digitální kompetence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28" y="709064"/>
            <a:ext cx="3213368" cy="394398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215081" y="805939"/>
            <a:ext cx="45365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spcBef>
                <a:spcPts val="900"/>
              </a:spcBef>
            </a:pPr>
            <a:r>
              <a:rPr lang="cs-CZ" sz="1600" b="1" dirty="0"/>
              <a:t>Digitální kompetence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215081" y="1219430"/>
            <a:ext cx="4536504" cy="507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ts val="900"/>
              </a:spcBef>
            </a:pPr>
            <a:r>
              <a:rPr lang="cs-CZ" dirty="0">
                <a:solidFill>
                  <a:srgbClr val="0070C0"/>
                </a:solidFill>
              </a:rPr>
              <a:t>používaná digitální zařízení</a:t>
            </a:r>
            <a:r>
              <a:rPr lang="cs-CZ" dirty="0"/>
              <a:t>, aplikace a služby; rozhoduje, které technologie pro jakou činnost či řešený problém použít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27292" y="810649"/>
            <a:ext cx="3915424" cy="817562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Data, informace a modelování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5A81EC1-13FF-4141-A9D4-1BEC48FD22E9}"/>
              </a:ext>
            </a:extLst>
          </p:cNvPr>
          <p:cNvSpPr txBox="1"/>
          <p:nvPr/>
        </p:nvSpPr>
        <p:spPr>
          <a:xfrm>
            <a:off x="127292" y="1784629"/>
            <a:ext cx="3915424" cy="81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Algoritmizace a programování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5AC6725-6311-457F-9DB8-75B478C50FC7}"/>
              </a:ext>
            </a:extLst>
          </p:cNvPr>
          <p:cNvSpPr txBox="1"/>
          <p:nvPr/>
        </p:nvSpPr>
        <p:spPr>
          <a:xfrm>
            <a:off x="132054" y="2758247"/>
            <a:ext cx="3915424" cy="817200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Informační systémy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5551C5A-23CD-45A0-920A-E7C3FEC40C68}"/>
              </a:ext>
            </a:extLst>
          </p:cNvPr>
          <p:cNvSpPr txBox="1"/>
          <p:nvPr/>
        </p:nvSpPr>
        <p:spPr>
          <a:xfrm>
            <a:off x="122530" y="3734143"/>
            <a:ext cx="3915424" cy="81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Digitální technologie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1B37BB6-7DC2-4481-832F-7E0FA3C67E77}"/>
              </a:ext>
            </a:extLst>
          </p:cNvPr>
          <p:cNvSpPr txBox="1"/>
          <p:nvPr/>
        </p:nvSpPr>
        <p:spPr>
          <a:xfrm>
            <a:off x="4227342" y="1793594"/>
            <a:ext cx="4536504" cy="507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získává, </a:t>
            </a:r>
            <a:r>
              <a:rPr lang="cs-CZ" dirty="0">
                <a:solidFill>
                  <a:srgbClr val="0070C0"/>
                </a:solidFill>
              </a:rPr>
              <a:t>vyhledává, kriticky posuzuje, spravuje a sdílí data</a:t>
            </a:r>
            <a:r>
              <a:rPr lang="cs-CZ" dirty="0"/>
              <a:t>, informace a digitální obsah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1EEB688-81D5-4DE9-9527-F6EF8E0F8014}"/>
              </a:ext>
            </a:extLst>
          </p:cNvPr>
          <p:cNvSpPr txBox="1"/>
          <p:nvPr/>
        </p:nvSpPr>
        <p:spPr>
          <a:xfrm>
            <a:off x="4227342" y="2367758"/>
            <a:ext cx="4536504" cy="507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vytváří a upravuje digitální obsah</a:t>
            </a:r>
            <a:r>
              <a:rPr lang="cs-CZ" dirty="0"/>
              <a:t>, kombinuje různé formáty, vyjadřuje se za pomoci digitálních prostředků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5CD487F-5173-4B6B-9A9D-515FDE8EEE13}"/>
              </a:ext>
            </a:extLst>
          </p:cNvPr>
          <p:cNvSpPr txBox="1"/>
          <p:nvPr/>
        </p:nvSpPr>
        <p:spPr>
          <a:xfrm>
            <a:off x="4227342" y="2941922"/>
            <a:ext cx="4536504" cy="507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využívá digitální technologie, aby si usnadnil práci</a:t>
            </a:r>
            <a:r>
              <a:rPr lang="cs-CZ" dirty="0"/>
              <a:t>, zautomatizoval rutinní činnosti, zkvalitnil výsledky své práce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F1423C6-D6D4-476F-AFA1-FAA3DEEEA7B8}"/>
              </a:ext>
            </a:extLst>
          </p:cNvPr>
          <p:cNvSpPr txBox="1"/>
          <p:nvPr/>
        </p:nvSpPr>
        <p:spPr>
          <a:xfrm>
            <a:off x="4215081" y="3516086"/>
            <a:ext cx="4536504" cy="507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chápe význam digitálních technologií</a:t>
            </a:r>
            <a:r>
              <a:rPr lang="cs-CZ" dirty="0"/>
              <a:t>, kriticky hodnotí jejich přínosy a reflektuje rizika jejich využívání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59DAD31-8F57-4030-9766-4073DF26865B}"/>
              </a:ext>
            </a:extLst>
          </p:cNvPr>
          <p:cNvSpPr txBox="1"/>
          <p:nvPr/>
        </p:nvSpPr>
        <p:spPr>
          <a:xfrm>
            <a:off x="4215081" y="4090248"/>
            <a:ext cx="4536504" cy="507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předchází situacím ohrožujícím bezpečnost zařízení, dat a zdraví žáka, v digitálním prostředí </a:t>
            </a:r>
            <a:r>
              <a:rPr lang="cs-CZ" dirty="0">
                <a:solidFill>
                  <a:srgbClr val="0070C0"/>
                </a:solidFill>
              </a:rPr>
              <a:t>jedná eticky</a:t>
            </a:r>
          </a:p>
        </p:txBody>
      </p:sp>
    </p:spTree>
    <p:extLst>
      <p:ext uri="{BB962C8B-B14F-4D97-AF65-F5344CB8AC3E}">
        <p14:creationId xmlns:p14="http://schemas.microsoft.com/office/powerpoint/2010/main" val="230999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888432" cy="384734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dirty="0"/>
          </a:p>
          <a:p>
            <a:pPr marL="435411" lvl="1" indent="-215979">
              <a:spcBef>
                <a:spcPts val="600"/>
              </a:spcBef>
            </a:pPr>
            <a:endParaRPr lang="cs-CZ" dirty="0"/>
          </a:p>
          <a:p>
            <a:pPr marL="435411" lvl="1" indent="-215979">
              <a:spcBef>
                <a:spcPts val="600"/>
              </a:spcBef>
            </a:pPr>
            <a:endParaRPr lang="cs-CZ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Vzdělávací oblast Informatika x redukce učiva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128" y="709064"/>
            <a:ext cx="3213368" cy="394398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215081" y="805939"/>
            <a:ext cx="453650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spcBef>
                <a:spcPts val="900"/>
              </a:spcBef>
            </a:pPr>
            <a:r>
              <a:rPr lang="cs-CZ" sz="1600" b="1" dirty="0"/>
              <a:t>Kde dochází k redukcím časové dotace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27292" y="810649"/>
            <a:ext cx="3915424" cy="817562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Data, informace a modelování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5A81EC1-13FF-4141-A9D4-1BEC48FD22E9}"/>
              </a:ext>
            </a:extLst>
          </p:cNvPr>
          <p:cNvSpPr txBox="1"/>
          <p:nvPr/>
        </p:nvSpPr>
        <p:spPr>
          <a:xfrm>
            <a:off x="127292" y="1784629"/>
            <a:ext cx="3915424" cy="81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Algoritmizace a programování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5AC6725-6311-457F-9DB8-75B478C50FC7}"/>
              </a:ext>
            </a:extLst>
          </p:cNvPr>
          <p:cNvSpPr txBox="1"/>
          <p:nvPr/>
        </p:nvSpPr>
        <p:spPr>
          <a:xfrm>
            <a:off x="132054" y="2758247"/>
            <a:ext cx="3915424" cy="817200"/>
          </a:xfrm>
          <a:prstGeom prst="rect">
            <a:avLst/>
          </a:prstGeom>
          <a:solidFill>
            <a:srgbClr val="8524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Informační systémy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5551C5A-23CD-45A0-920A-E7C3FEC40C68}"/>
              </a:ext>
            </a:extLst>
          </p:cNvPr>
          <p:cNvSpPr txBox="1"/>
          <p:nvPr/>
        </p:nvSpPr>
        <p:spPr>
          <a:xfrm>
            <a:off x="122530" y="3734143"/>
            <a:ext cx="3915424" cy="8172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600" dirty="0"/>
              <a:t>Digitální technologie</a:t>
            </a:r>
          </a:p>
        </p:txBody>
      </p:sp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0446ECC4-1E98-4B91-8C74-D678299F6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58414"/>
              </p:ext>
            </p:extLst>
          </p:nvPr>
        </p:nvGraphicFramePr>
        <p:xfrm>
          <a:off x="4539115" y="1213158"/>
          <a:ext cx="3888435" cy="3393440"/>
        </p:xfrm>
        <a:graphic>
          <a:graphicData uri="http://schemas.openxmlformats.org/drawingml/2006/table">
            <a:tbl>
              <a:tblPr/>
              <a:tblGrid>
                <a:gridCol w="777687">
                  <a:extLst>
                    <a:ext uri="{9D8B030D-6E8A-4147-A177-3AD203B41FA5}">
                      <a16:colId xmlns:a16="http://schemas.microsoft.com/office/drawing/2014/main" val="2078574278"/>
                    </a:ext>
                  </a:extLst>
                </a:gridCol>
                <a:gridCol w="777687">
                  <a:extLst>
                    <a:ext uri="{9D8B030D-6E8A-4147-A177-3AD203B41FA5}">
                      <a16:colId xmlns:a16="http://schemas.microsoft.com/office/drawing/2014/main" val="1324842163"/>
                    </a:ext>
                  </a:extLst>
                </a:gridCol>
                <a:gridCol w="777687">
                  <a:extLst>
                    <a:ext uri="{9D8B030D-6E8A-4147-A177-3AD203B41FA5}">
                      <a16:colId xmlns:a16="http://schemas.microsoft.com/office/drawing/2014/main" val="2407693913"/>
                    </a:ext>
                  </a:extLst>
                </a:gridCol>
                <a:gridCol w="777687">
                  <a:extLst>
                    <a:ext uri="{9D8B030D-6E8A-4147-A177-3AD203B41FA5}">
                      <a16:colId xmlns:a16="http://schemas.microsoft.com/office/drawing/2014/main" val="2065016544"/>
                    </a:ext>
                  </a:extLst>
                </a:gridCol>
                <a:gridCol w="777687">
                  <a:extLst>
                    <a:ext uri="{9D8B030D-6E8A-4147-A177-3AD203B41FA5}">
                      <a16:colId xmlns:a16="http://schemas.microsoft.com/office/drawing/2014/main" val="1870983489"/>
                    </a:ext>
                  </a:extLst>
                </a:gridCol>
              </a:tblGrid>
              <a:tr h="120078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Vzdělávací oblasti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Vzdělávací obory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stupeň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stupeň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630437"/>
                  </a:ext>
                </a:extLst>
              </a:tr>
              <a:tr h="154749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1.–5. ročník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6.–9. ročník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344004"/>
                  </a:ext>
                </a:extLst>
              </a:tr>
              <a:tr h="23612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Minimální časová dotace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48334"/>
                  </a:ext>
                </a:extLst>
              </a:tr>
              <a:tr h="23612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sng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Informční a komunikační technologie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sng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sng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19984"/>
                  </a:ext>
                </a:extLst>
              </a:tr>
              <a:tr h="15474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Informatika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90482"/>
                  </a:ext>
                </a:extLst>
              </a:tr>
              <a:tr h="12007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Člověk a jeho svět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11 </a:t>
                      </a:r>
                      <a:r>
                        <a:rPr lang="cs-CZ" sz="1200" b="0" i="0" u="none" strike="sng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37340"/>
                  </a:ext>
                </a:extLst>
              </a:tr>
              <a:tr h="120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Člověk a společnost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Dějepis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10 </a:t>
                      </a:r>
                      <a:r>
                        <a:rPr lang="cs-CZ" sz="1200" b="0" i="0" u="none" strike="sng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59728"/>
                  </a:ext>
                </a:extLst>
              </a:tr>
              <a:tr h="1200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Výchova k občanství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96942"/>
                  </a:ext>
                </a:extLst>
              </a:tr>
              <a:tr h="12007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Člověk a příroda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Fyzika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20 </a:t>
                      </a:r>
                      <a:r>
                        <a:rPr lang="cs-CZ" sz="1200" b="0" i="0" u="none" strike="sng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82040"/>
                  </a:ext>
                </a:extLst>
              </a:tr>
              <a:tr h="1200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Chemie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308607"/>
                  </a:ext>
                </a:extLst>
              </a:tr>
              <a:tr h="1200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Přírodopis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29928"/>
                  </a:ext>
                </a:extLst>
              </a:tr>
              <a:tr h="1200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Zeměpis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36961"/>
                  </a:ext>
                </a:extLst>
              </a:tr>
              <a:tr h="1200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Umění a kultura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Hudební výchova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9 </a:t>
                      </a:r>
                      <a:r>
                        <a:rPr lang="cs-CZ" sz="1200" b="0" i="0" u="none" strike="sng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cs-CZ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4031"/>
                  </a:ext>
                </a:extLst>
              </a:tr>
              <a:tr h="1200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568742"/>
                  </a:ext>
                </a:extLst>
              </a:tr>
              <a:tr h="12007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Disponibilní časová dotace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63812"/>
                  </a:ext>
                </a:extLst>
              </a:tr>
              <a:tr h="12007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Celková povinná časová dotace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5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1143000" y="1104692"/>
            <a:ext cx="7533450" cy="3647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</a:pPr>
            <a:r>
              <a:rPr lang="cs-CZ" sz="1800" b="1"/>
              <a:t>1. stupeň (1 hodina týdně ve 4. a 5. ročníku)</a:t>
            </a:r>
            <a:endParaRPr sz="1800" b="1"/>
          </a:p>
          <a:p>
            <a:pPr indent="-285750" algn="just">
              <a:lnSpc>
                <a:spcPct val="115000"/>
              </a:lnSpc>
              <a:spcBef>
                <a:spcPts val="750"/>
              </a:spcBef>
              <a:buClr>
                <a:srgbClr val="8397B0"/>
              </a:buClr>
              <a:buSzPts val="2400"/>
              <a:buChar char="❖"/>
            </a:pPr>
            <a:r>
              <a:rPr lang="cs-CZ" sz="1800"/>
              <a:t>4 tematické celky → 1 celek cca 16 hodin</a:t>
            </a:r>
            <a:endParaRPr sz="1800"/>
          </a:p>
          <a:p>
            <a:pPr indent="-285750" algn="just">
              <a:lnSpc>
                <a:spcPct val="115000"/>
              </a:lnSpc>
              <a:spcBef>
                <a:spcPts val="750"/>
              </a:spcBef>
              <a:buClr>
                <a:srgbClr val="8397B0"/>
              </a:buClr>
              <a:buSzPts val="2400"/>
              <a:buChar char="❖"/>
            </a:pPr>
            <a:r>
              <a:rPr lang="cs-CZ" sz="1800"/>
              <a:t>(doporučujeme 12–20 hodin na oblast)</a:t>
            </a:r>
            <a:endParaRPr sz="1800"/>
          </a:p>
          <a:p>
            <a:pPr indent="-285750" algn="just">
              <a:lnSpc>
                <a:spcPct val="115000"/>
              </a:lnSpc>
              <a:spcBef>
                <a:spcPts val="750"/>
              </a:spcBef>
              <a:buClr>
                <a:srgbClr val="8397B0"/>
              </a:buClr>
              <a:buSzPts val="2400"/>
              <a:buChar char="❖"/>
            </a:pPr>
            <a:r>
              <a:rPr lang="cs-CZ" sz="1800"/>
              <a:t>základ každé z oblastí ve 4., rozšíření v 5. ročníku</a:t>
            </a:r>
            <a:endParaRPr sz="1800"/>
          </a:p>
          <a:p>
            <a:pPr indent="0" algn="just">
              <a:lnSpc>
                <a:spcPct val="115000"/>
              </a:lnSpc>
              <a:spcBef>
                <a:spcPts val="750"/>
              </a:spcBef>
            </a:pPr>
            <a:endParaRPr sz="1800"/>
          </a:p>
          <a:p>
            <a:pPr marL="0" indent="0" algn="just">
              <a:lnSpc>
                <a:spcPct val="115000"/>
              </a:lnSpc>
              <a:spcBef>
                <a:spcPts val="750"/>
              </a:spcBef>
            </a:pPr>
            <a:r>
              <a:rPr lang="cs-CZ" sz="1800" b="1"/>
              <a:t>2. stupeň (1 hodina týdně v 6. až 9. ročníku)</a:t>
            </a:r>
            <a:endParaRPr sz="1800" b="1"/>
          </a:p>
          <a:p>
            <a:pPr indent="-285750" algn="just">
              <a:lnSpc>
                <a:spcPct val="115000"/>
              </a:lnSpc>
              <a:spcBef>
                <a:spcPts val="750"/>
              </a:spcBef>
              <a:buClr>
                <a:srgbClr val="8397B0"/>
              </a:buClr>
              <a:buSzPts val="2400"/>
              <a:buChar char="❖"/>
            </a:pPr>
            <a:r>
              <a:rPr lang="cs-CZ" sz="1800"/>
              <a:t>obdobné rozložení do všech ročníků</a:t>
            </a:r>
            <a:endParaRPr sz="1800"/>
          </a:p>
          <a:p>
            <a:pPr indent="-285750" algn="just">
              <a:lnSpc>
                <a:spcPct val="115000"/>
              </a:lnSpc>
              <a:spcBef>
                <a:spcPts val="750"/>
              </a:spcBef>
              <a:buClr>
                <a:srgbClr val="8397B0"/>
              </a:buClr>
              <a:buSzPts val="2400"/>
              <a:buChar char="❖"/>
            </a:pPr>
            <a:r>
              <a:rPr lang="cs-CZ" sz="1800"/>
              <a:t>spirála → opakování + rozšíření</a:t>
            </a:r>
            <a:endParaRPr sz="1800"/>
          </a:p>
          <a:p>
            <a:pPr marL="0" indent="0">
              <a:lnSpc>
                <a:spcPct val="115000"/>
              </a:lnSpc>
              <a:spcBef>
                <a:spcPts val="750"/>
              </a:spcBef>
              <a:buSzPts val="1100"/>
            </a:pPr>
            <a:endParaRPr sz="1800"/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</a:pPr>
            <a:endParaRPr sz="180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sz="18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ctrTitle"/>
          </p:nvPr>
        </p:nvSpPr>
        <p:spPr>
          <a:xfrm>
            <a:off x="1143000" y="337880"/>
            <a:ext cx="7533450" cy="7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buSzPts val="1100"/>
            </a:pPr>
            <a:r>
              <a:rPr lang="cs-CZ" sz="2700">
                <a:solidFill>
                  <a:srgbClr val="A64D79"/>
                </a:solidFill>
              </a:rPr>
              <a:t>Spirálovité učení (2 + 4 hodiny)</a:t>
            </a:r>
            <a:endParaRPr sz="2700">
              <a:solidFill>
                <a:srgbClr val="A64D79"/>
              </a:solidFill>
            </a:endParaRPr>
          </a:p>
          <a:p>
            <a:endParaRPr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737" y="140644"/>
            <a:ext cx="2189999" cy="218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5400600" cy="3816407"/>
          </a:xfrm>
        </p:spPr>
        <p:txBody>
          <a:bodyPr>
            <a:normAutofit fontScale="92500" lnSpcReduction="20000"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Hodinovou dotaci </a:t>
            </a:r>
            <a:r>
              <a:rPr lang="cs-CZ" sz="1500" dirty="0"/>
              <a:t>pro jednotlivé části RVP si </a:t>
            </a:r>
            <a:r>
              <a:rPr lang="cs-CZ" sz="1500" b="1" dirty="0"/>
              <a:t>volí škola sama </a:t>
            </a:r>
            <a:r>
              <a:rPr lang="cs-CZ" sz="1500" dirty="0"/>
              <a:t>ve svém ŠVP. Minimem jsou 2+4 hodiny.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b="1" dirty="0"/>
              <a:t>Všechny části RVP se doplňují </a:t>
            </a:r>
            <a:r>
              <a:rPr lang="cs-CZ" sz="1500" dirty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/>
              <a:t>Nový RVP má také </a:t>
            </a:r>
            <a:r>
              <a:rPr lang="cs-CZ" sz="1500" b="1" dirty="0"/>
              <a:t>klíčovou kompetenci </a:t>
            </a:r>
            <a:r>
              <a:rPr lang="cs-CZ" sz="1500" b="1" dirty="0">
                <a:solidFill>
                  <a:srgbClr val="0070C0"/>
                </a:solidFill>
              </a:rPr>
              <a:t>DIGITÁLNÍ</a:t>
            </a:r>
            <a:r>
              <a:rPr lang="cs-CZ" sz="1500" dirty="0"/>
              <a:t>. </a:t>
            </a:r>
            <a:br>
              <a:rPr lang="cs-CZ" sz="1500" dirty="0"/>
            </a:br>
            <a:r>
              <a:rPr lang="cs-CZ" sz="1500" dirty="0"/>
              <a:t>Ta se má </a:t>
            </a:r>
            <a:r>
              <a:rPr lang="cs-CZ" sz="1500" b="1" dirty="0"/>
              <a:t>realizovat ve všech předmětech</a:t>
            </a:r>
            <a:r>
              <a:rPr lang="cs-CZ" sz="1500" dirty="0"/>
              <a:t>. Může však být zařazena do předmětu Informatika. </a:t>
            </a:r>
            <a:br>
              <a:rPr lang="cs-CZ" sz="1500" dirty="0"/>
            </a:br>
            <a:r>
              <a:rPr lang="cs-CZ" sz="1500" dirty="0"/>
              <a:t>Potom by však měl tento předmět dostat odpovídající hodinovou dotaci.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/>
              <a:t>Redukce závazného obsahu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Odstranění duplicit,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vyřazení obsahu založeného na encyklopedických znalostech,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vyřazení obsahu považovaného za příliš obtížný,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vyřazení obsahu, pokud nejsou ve škole vhodné podmínky,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/>
              <a:t>vyřazení obsahu </a:t>
            </a:r>
            <a:r>
              <a:rPr lang="cs-CZ" dirty="0" err="1"/>
              <a:t>nárokujícího</a:t>
            </a:r>
            <a:r>
              <a:rPr lang="cs-CZ" dirty="0"/>
              <a:t> si pouze dílčí znalosti.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/>
          </a:p>
          <a:p>
            <a:pPr marL="435411" lvl="1" indent="-215979">
              <a:spcBef>
                <a:spcPts val="600"/>
              </a:spcBef>
            </a:pPr>
            <a:endParaRPr lang="cs-CZ" sz="1500" dirty="0"/>
          </a:p>
          <a:p>
            <a:pPr marL="435411" lvl="1" indent="-215979">
              <a:spcBef>
                <a:spcPts val="600"/>
              </a:spcBef>
            </a:pPr>
            <a:endParaRPr lang="cs-CZ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Hodinová dotace, redukce obsahu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A00B75DF-CE6C-44CE-83E4-942078046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987574"/>
            <a:ext cx="3255410" cy="29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8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Inovace výuky informatiky – současný stav</a:t>
            </a: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C0F4B5CE-91A9-4A8B-A6FD-52F035119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06" y="745815"/>
            <a:ext cx="6426788" cy="36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2200" b="1" dirty="0">
                <a:solidFill>
                  <a:schemeClr val="bg1"/>
                </a:solidFill>
                <a:latin typeface="Calibri" pitchFamily="34" charset="0"/>
              </a:rPr>
              <a:t>Inovace výuky informatiky – změny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895292E2-2EE1-49AC-9DE0-BBB4E41D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94" y="809576"/>
            <a:ext cx="6571212" cy="37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2200" b="1" dirty="0">
                <a:solidFill>
                  <a:schemeClr val="bg1"/>
                </a:solidFill>
                <a:latin typeface="Calibri" pitchFamily="34" charset="0"/>
              </a:rPr>
              <a:t>Digitální kompetence - </a:t>
            </a: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https://revize.edu.cz/digitalni-gramotnost-v-rvp-zv</a:t>
            </a:r>
            <a:r>
              <a:rPr lang="cs-CZ" sz="22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9F03776D-6FA3-4330-9918-8D2FA0DE5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0503"/>
            <a:ext cx="9144000" cy="312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9D863541-A1BD-49E4-A9EF-EBEF471A3555}"/>
              </a:ext>
            </a:extLst>
          </p:cNvPr>
          <p:cNvSpPr/>
          <p:nvPr/>
        </p:nvSpPr>
        <p:spPr>
          <a:xfrm>
            <a:off x="82376" y="687262"/>
            <a:ext cx="4392076" cy="2947744"/>
          </a:xfrm>
          <a:prstGeom prst="rect">
            <a:avLst/>
          </a:prstGeom>
          <a:solidFill>
            <a:srgbClr val="F8F8F6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37445"/>
            <a:ext cx="3600399" cy="3879405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30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/>
              <a:t>Příklad digitálních kompetencí v českém jazyce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6408" y="790286"/>
            <a:ext cx="941588" cy="7076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035" y="1590228"/>
            <a:ext cx="537173" cy="6611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4" y="1339014"/>
            <a:ext cx="3117540" cy="18354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392" y="2466620"/>
            <a:ext cx="426985" cy="79208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783" y="3507854"/>
            <a:ext cx="743213" cy="10409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B963F0-EECE-4709-8055-7741549233CA}"/>
              </a:ext>
            </a:extLst>
          </p:cNvPr>
          <p:cNvSpPr txBox="1"/>
          <p:nvPr/>
        </p:nvSpPr>
        <p:spPr>
          <a:xfrm>
            <a:off x="263317" y="780570"/>
            <a:ext cx="3915424" cy="817562"/>
          </a:xfrm>
          <a:prstGeom prst="rect">
            <a:avLst/>
          </a:prstGeom>
          <a:solidFill>
            <a:srgbClr val="ADC5E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2000" b="0" dirty="0">
                <a:solidFill>
                  <a:schemeClr val="tx1"/>
                </a:solidFill>
              </a:rPr>
              <a:t>Informační a datová gramotnost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6627FDF-02ED-4996-9268-075CEB5A5E85}"/>
              </a:ext>
            </a:extLst>
          </p:cNvPr>
          <p:cNvSpPr txBox="1"/>
          <p:nvPr/>
        </p:nvSpPr>
        <p:spPr>
          <a:xfrm>
            <a:off x="263317" y="1754550"/>
            <a:ext cx="3915424" cy="817200"/>
          </a:xfrm>
          <a:prstGeom prst="rect">
            <a:avLst/>
          </a:prstGeom>
          <a:solidFill>
            <a:srgbClr val="ADC5E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2000" b="0" dirty="0">
                <a:solidFill>
                  <a:schemeClr val="tx1"/>
                </a:solidFill>
              </a:rPr>
              <a:t>Komunikace a kolaborace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C522D26-E04B-4341-8070-A59FA35E184C}"/>
              </a:ext>
            </a:extLst>
          </p:cNvPr>
          <p:cNvSpPr txBox="1"/>
          <p:nvPr/>
        </p:nvSpPr>
        <p:spPr>
          <a:xfrm>
            <a:off x="268079" y="2728168"/>
            <a:ext cx="3915424" cy="817200"/>
          </a:xfrm>
          <a:prstGeom prst="rect">
            <a:avLst/>
          </a:prstGeom>
          <a:solidFill>
            <a:srgbClr val="ADC5E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2000" b="0" dirty="0">
                <a:solidFill>
                  <a:schemeClr val="tx1"/>
                </a:solidFill>
              </a:rPr>
              <a:t>Tvorba digitálního obsahu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2C08572-8F88-4075-8387-7A56E40AB64C}"/>
              </a:ext>
            </a:extLst>
          </p:cNvPr>
          <p:cNvSpPr txBox="1"/>
          <p:nvPr/>
        </p:nvSpPr>
        <p:spPr>
          <a:xfrm>
            <a:off x="84601" y="3759534"/>
            <a:ext cx="4415391" cy="853538"/>
          </a:xfrm>
          <a:prstGeom prst="rect">
            <a:avLst/>
          </a:prstGeom>
          <a:solidFill>
            <a:srgbClr val="7EA3D0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sz="1400" b="0" dirty="0"/>
              <a:t>částečně – bezpečnost, řešení problémů a technologické kompetence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705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5" grpId="0" uiExpand="1" build="p" animBg="1"/>
      <p:bldP spid="16" grpId="0" uiExpand="1" build="p" animBg="1"/>
      <p:bldP spid="1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224532" y="1516703"/>
            <a:ext cx="5472608" cy="213656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dirty="0"/>
              <a:t>učitel ICT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lektor 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předseda krajského kabinetu informatika a ICT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člen Národního kabinetu informatika a ICT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odborný konzultant v IKAP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inovátor ve vzdělávání </a:t>
            </a:r>
          </a:p>
          <a:p>
            <a:pPr marL="215979" indent="-215979">
              <a:spcBef>
                <a:spcPts val="600"/>
              </a:spcBef>
            </a:pPr>
            <a:endParaRPr lang="cs-CZ" dirty="0"/>
          </a:p>
          <a:p>
            <a:pPr marL="215979" indent="-215979">
              <a:spcBef>
                <a:spcPts val="600"/>
              </a:spcBef>
            </a:pPr>
            <a:endParaRPr lang="cs-CZ" dirty="0"/>
          </a:p>
          <a:p>
            <a:pPr marL="215979" indent="-215979">
              <a:spcBef>
                <a:spcPts val="600"/>
              </a:spcBef>
            </a:pPr>
            <a:endParaRPr lang="cs-CZ" dirty="0"/>
          </a:p>
          <a:p>
            <a:pPr marL="215979" indent="-215979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89144" indent="0">
              <a:buNone/>
            </a:pPr>
            <a:endParaRPr lang="cs-CZ" sz="1800" strike="sngStrike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Nová informatika na základní škole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" name="Zástupný symbol pro obrázek 4">
            <a:extLst>
              <a:ext uri="{FF2B5EF4-FFF2-40B4-BE49-F238E27FC236}">
                <a16:creationId xmlns:a16="http://schemas.microsoft.com/office/drawing/2014/main" id="{7AB5982D-8A6D-4C95-B415-E8F0A2053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12" y="947466"/>
            <a:ext cx="1556416" cy="16200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188B1804-0AE4-40E0-B4A8-9EF85CB65F26}"/>
              </a:ext>
            </a:extLst>
          </p:cNvPr>
          <p:cNvSpPr txBox="1">
            <a:spLocks/>
          </p:cNvSpPr>
          <p:nvPr/>
        </p:nvSpPr>
        <p:spPr>
          <a:xfrm>
            <a:off x="5597847" y="2601038"/>
            <a:ext cx="3672433" cy="2136562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5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864" lvl="1" indent="0" algn="ctr" defTabSz="914400">
              <a:lnSpc>
                <a:spcPct val="120000"/>
              </a:lnSpc>
              <a:buFont typeface="Wingdings"/>
              <a:buNone/>
            </a:pPr>
            <a:r>
              <a:rPr lang="cs-CZ" sz="1400" dirty="0"/>
              <a:t>Miroslav Sláma</a:t>
            </a:r>
          </a:p>
          <a:p>
            <a:pPr marL="342864" lvl="1" indent="0" algn="ctr" defTabSz="914400">
              <a:lnSpc>
                <a:spcPct val="120000"/>
              </a:lnSpc>
              <a:buFont typeface="Wingdings"/>
              <a:buNone/>
            </a:pPr>
            <a:r>
              <a:rPr lang="cs-CZ" sz="1400" dirty="0"/>
              <a:t>lektor</a:t>
            </a:r>
          </a:p>
          <a:p>
            <a:pPr marL="342864" lvl="1" indent="0" algn="ctr" defTabSz="914400">
              <a:lnSpc>
                <a:spcPct val="120000"/>
              </a:lnSpc>
              <a:buFont typeface="Wingdings"/>
              <a:buNone/>
            </a:pPr>
            <a:r>
              <a:rPr lang="cs-CZ" sz="1400" dirty="0">
                <a:hlinkClick r:id="" action="ppaction://noaction"/>
              </a:rPr>
              <a:t>slamamiroslav@gmail.com</a:t>
            </a:r>
          </a:p>
          <a:p>
            <a:pPr marL="342864" lvl="1" indent="0" algn="ctr" defTabSz="914400">
              <a:lnSpc>
                <a:spcPct val="120000"/>
              </a:lnSpc>
              <a:buFont typeface="Wingdings"/>
              <a:buNone/>
            </a:pPr>
            <a:r>
              <a:rPr lang="cs-CZ" sz="1400" dirty="0">
                <a:hlinkClick r:id="" action="ppaction://noaction"/>
              </a:rPr>
              <a:t>miroslav.slama@kabinety.cz</a:t>
            </a:r>
          </a:p>
          <a:p>
            <a:pPr lvl="1" algn="ctr" defTabSz="914400"/>
            <a:endParaRPr lang="cs-CZ" sz="1400" dirty="0">
              <a:hlinkClick r:id="" action="ppaction://noaction"/>
            </a:endParaRPr>
          </a:p>
          <a:p>
            <a:pPr marL="342864" lvl="1" indent="0" algn="ctr" defTabSz="914400">
              <a:lnSpc>
                <a:spcPct val="110000"/>
              </a:lnSpc>
              <a:buFont typeface="Wingdings"/>
              <a:buNone/>
            </a:pPr>
            <a:r>
              <a:rPr lang="cs-CZ" sz="1400" dirty="0"/>
              <a:t>Národní pedagogický institut</a:t>
            </a:r>
          </a:p>
          <a:p>
            <a:pPr marL="342864" lvl="1" indent="0" algn="ctr" defTabSz="914400">
              <a:lnSpc>
                <a:spcPct val="110000"/>
              </a:lnSpc>
              <a:buFont typeface="Wingdings"/>
              <a:buNone/>
            </a:pPr>
            <a:r>
              <a:rPr lang="cs-CZ" sz="1400" dirty="0"/>
              <a:t>České republiky</a:t>
            </a:r>
          </a:p>
          <a:p>
            <a:pPr marL="342864" lvl="1" indent="0" algn="ctr" defTabSz="914400">
              <a:lnSpc>
                <a:spcPct val="110000"/>
              </a:lnSpc>
              <a:buFont typeface="Wingdings"/>
              <a:buNone/>
            </a:pPr>
            <a:r>
              <a:rPr lang="cs-CZ" sz="1400" dirty="0"/>
              <a:t>Senovážné náměstí 872/25</a:t>
            </a:r>
          </a:p>
          <a:p>
            <a:pPr marL="342864" lvl="1" indent="0" algn="ctr" defTabSz="914400">
              <a:lnSpc>
                <a:spcPct val="110000"/>
              </a:lnSpc>
              <a:buFont typeface="Wingdings"/>
              <a:buNone/>
            </a:pPr>
            <a:r>
              <a:rPr lang="cs-CZ" sz="1400" dirty="0"/>
              <a:t>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29577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69325" cy="3847349"/>
          </a:xfrm>
        </p:spPr>
        <p:txBody>
          <a:bodyPr>
            <a:normAutofit lnSpcReduction="10000"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</a:t>
            </a:r>
            <a:r>
              <a:rPr lang="cs-CZ" dirty="0"/>
              <a:t>vyhledávat informace v různých digitálních zdrojích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vyhledávat informace v odborných databázích – knihovny, časopisy, …</a:t>
            </a:r>
            <a:endParaRPr lang="cs-CZ" dirty="0"/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 </a:t>
            </a:r>
            <a:r>
              <a:rPr lang="cs-CZ" dirty="0"/>
              <a:t>využívat slovníky a příručky.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Posuzují </a:t>
            </a:r>
            <a:r>
              <a:rPr lang="cs-CZ" sz="1600" dirty="0"/>
              <a:t>důvěryhodnost informací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Odlišují komunikaci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 na sociálních sítích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odborných webech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odlišují emotivní text od faktů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</a:t>
            </a:r>
            <a:r>
              <a:rPr lang="cs-CZ" dirty="0"/>
              <a:t>informace uložit pro opětovný využití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602" dirty="0"/>
              <a:t>sdílení informací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602" dirty="0"/>
              <a:t>publikování informací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Digitální kompetence v českém jazyce - Informační a datová gramotnost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C7326E41-DB9B-45BD-B640-12A2F235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33" y="3363838"/>
            <a:ext cx="4283968" cy="994933"/>
          </a:xfrm>
          <a:prstGeom prst="rect">
            <a:avLst/>
          </a:prstGeom>
        </p:spPr>
      </p:pic>
      <p:pic>
        <p:nvPicPr>
          <p:cNvPr id="1026" name="Picture 2" descr="Národní knihovna České republiky">
            <a:extLst>
              <a:ext uri="{FF2B5EF4-FFF2-40B4-BE49-F238E27FC236}">
                <a16:creationId xmlns:a16="http://schemas.microsoft.com/office/drawing/2014/main" id="{6278FA9B-6DAA-4570-9AE7-312D0BFB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96" y="652034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69325" cy="3847349"/>
          </a:xfrm>
        </p:spPr>
        <p:txBody>
          <a:bodyPr>
            <a:normAutofit fontScale="92500" lnSpcReduction="10000"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</a:t>
            </a:r>
            <a:r>
              <a:rPr lang="cs-CZ" dirty="0"/>
              <a:t>využívat jazykové prostředky podle komunikační platformy – využívají digitální šablony – životopisy, 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psát emaily oficiálního charakteru</a:t>
            </a:r>
            <a:endParaRPr lang="cs-CZ" dirty="0"/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 </a:t>
            </a:r>
            <a:r>
              <a:rPr lang="cs-CZ" dirty="0"/>
              <a:t>využívat sdílené dokumenty  pracovat ve skupinách.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 </a:t>
            </a:r>
            <a:r>
              <a:rPr lang="cs-CZ" sz="1600" dirty="0"/>
              <a:t>vyplňovat digitální formuláře,</a:t>
            </a:r>
            <a:r>
              <a:rPr lang="cs-CZ" sz="1600" b="1" dirty="0"/>
              <a:t> umí </a:t>
            </a:r>
            <a:r>
              <a:rPr lang="cs-CZ" sz="1600" dirty="0"/>
              <a:t>odpovídat v anketách</a:t>
            </a:r>
            <a:r>
              <a:rPr lang="cs-CZ" sz="1600" b="1" dirty="0"/>
              <a:t> </a:t>
            </a:r>
            <a:r>
              <a:rPr lang="cs-CZ" sz="1600" dirty="0"/>
              <a:t>důvěryhodnost informací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komunikovat v sociálních sítích (Yammer,…)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Zvládá</a:t>
            </a:r>
            <a:r>
              <a:rPr lang="cs-CZ" dirty="0"/>
              <a:t> pracovat v komunikačních platformách – </a:t>
            </a:r>
            <a:r>
              <a:rPr lang="cs-CZ" dirty="0" err="1"/>
              <a:t>Teams</a:t>
            </a:r>
            <a:r>
              <a:rPr lang="cs-CZ" dirty="0"/>
              <a:t>, Google, </a:t>
            </a:r>
            <a:r>
              <a:rPr lang="cs-CZ" dirty="0" err="1"/>
              <a:t>Webex</a:t>
            </a:r>
            <a:r>
              <a:rPr lang="cs-CZ" dirty="0"/>
              <a:t>, …</a:t>
            </a:r>
            <a:endParaRPr lang="cs-CZ" sz="1600" dirty="0"/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Dodržuje</a:t>
            </a:r>
            <a:r>
              <a:rPr lang="cs-CZ" dirty="0"/>
              <a:t> pravidla </a:t>
            </a:r>
            <a:r>
              <a:rPr lang="cs-CZ" dirty="0" err="1"/>
              <a:t>netikety</a:t>
            </a:r>
            <a:r>
              <a:rPr lang="cs-CZ" dirty="0"/>
              <a:t> v různých platformách - blog, diskusní fóra, sociální sítě, hry, chat, e-mail, …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J</a:t>
            </a:r>
            <a:r>
              <a:rPr lang="cs-CZ" sz="1600" b="1" dirty="0"/>
              <a:t>e schopen </a:t>
            </a:r>
            <a:r>
              <a:rPr lang="cs-CZ" sz="1600" dirty="0"/>
              <a:t>vytvářet vlastní digitální identitu – e-mail, profesní síť, sociální síť, blog, WWW, …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Digitální kompetence v českém jazyce – komunikace a kolaborace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acebook zveřejnil výsledky za 1QFY20, které příjemně překvapily | Fio banka">
            <a:extLst>
              <a:ext uri="{FF2B5EF4-FFF2-40B4-BE49-F238E27FC236}">
                <a16:creationId xmlns:a16="http://schemas.microsoft.com/office/drawing/2014/main" id="{9E69FB5D-A9B6-417E-B49F-F592CAE7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03" y="688551"/>
            <a:ext cx="3431625" cy="99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witter, druhá největší sociální síť, už bují i v Česku! Víte jak ho  používat? - Coolzine">
            <a:extLst>
              <a:ext uri="{FF2B5EF4-FFF2-40B4-BE49-F238E27FC236}">
                <a16:creationId xmlns:a16="http://schemas.microsoft.com/office/drawing/2014/main" id="{0857F609-384C-429E-92E1-89858A2A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02" y="1797733"/>
            <a:ext cx="3451968" cy="12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nkedIn představuje Ankety a Virtuální události : Marketing  journalFacebookLinkedInTwitterEmailPrintAddThis">
            <a:extLst>
              <a:ext uri="{FF2B5EF4-FFF2-40B4-BE49-F238E27FC236}">
                <a16:creationId xmlns:a16="http://schemas.microsoft.com/office/drawing/2014/main" id="{CAD9F418-D7AE-4D87-A425-99DD71DB1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1"/>
          <a:stretch/>
        </p:blipFill>
        <p:spPr bwMode="auto">
          <a:xfrm>
            <a:off x="5138245" y="3274182"/>
            <a:ext cx="3431625" cy="12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69325" cy="3847349"/>
          </a:xfrm>
        </p:spPr>
        <p:txBody>
          <a:bodyPr>
            <a:normAutofit fontScale="92500" lnSpcReduction="10000"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</a:t>
            </a:r>
            <a:r>
              <a:rPr lang="cs-CZ" dirty="0"/>
              <a:t>ve slohové a komunikační výchově psát a  vytvářet digitální obsah v některém textovém editoru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</a:t>
            </a:r>
            <a:r>
              <a:rPr lang="cs-CZ" sz="1600" dirty="0"/>
              <a:t> základy typografie a odborného textu</a:t>
            </a:r>
            <a:endParaRPr lang="cs-CZ" dirty="0"/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 </a:t>
            </a:r>
            <a:r>
              <a:rPr lang="cs-CZ" dirty="0"/>
              <a:t>vhodně kombinovat digitální formáty, </a:t>
            </a:r>
            <a:r>
              <a:rPr lang="cs-CZ" b="1" dirty="0"/>
              <a:t>umí</a:t>
            </a:r>
            <a:r>
              <a:rPr lang="cs-CZ" dirty="0"/>
              <a:t> vytvořit prezentaci, nástěnku, …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Umí pracovat s </a:t>
            </a:r>
            <a:r>
              <a:rPr lang="cs-CZ" dirty="0"/>
              <a:t>e-knihou, pracovat s blogem, jednoduchými webovými stránkami (</a:t>
            </a:r>
            <a:r>
              <a:rPr lang="cs-CZ" dirty="0" err="1"/>
              <a:t>Webnode</a:t>
            </a:r>
            <a:r>
              <a:rPr lang="cs-CZ" dirty="0"/>
              <a:t>, </a:t>
            </a:r>
            <a:r>
              <a:rPr lang="cs-CZ" dirty="0" err="1"/>
              <a:t>Weebly</a:t>
            </a:r>
            <a:r>
              <a:rPr lang="cs-CZ" dirty="0"/>
              <a:t>, Google </a:t>
            </a:r>
            <a:r>
              <a:rPr lang="cs-CZ" dirty="0" err="1"/>
              <a:t>Sites</a:t>
            </a:r>
            <a:r>
              <a:rPr lang="cs-CZ" dirty="0"/>
              <a:t>). 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Využívá</a:t>
            </a:r>
            <a:r>
              <a:rPr lang="cs-CZ" dirty="0"/>
              <a:t> různé aplikace pro psaní pozvánky (</a:t>
            </a:r>
            <a:r>
              <a:rPr lang="cs-CZ" dirty="0" err="1"/>
              <a:t>Canva</a:t>
            </a:r>
            <a:r>
              <a:rPr lang="cs-CZ" dirty="0"/>
              <a:t>). 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Umí</a:t>
            </a:r>
            <a:r>
              <a:rPr lang="cs-CZ" dirty="0"/>
              <a:t> pracovat s mluveným slovem -  </a:t>
            </a:r>
            <a:r>
              <a:rPr lang="cs-CZ" dirty="0" err="1"/>
              <a:t>podcast</a:t>
            </a:r>
            <a:r>
              <a:rPr lang="cs-CZ" dirty="0"/>
              <a:t> 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Spravuje</a:t>
            </a:r>
            <a:r>
              <a:rPr lang="cs-CZ" dirty="0"/>
              <a:t> online čtenářský deník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Umí vhodně využívat citace, </a:t>
            </a:r>
            <a:r>
              <a:rPr lang="cs-CZ" dirty="0" err="1"/>
              <a:t>zdrojovat</a:t>
            </a:r>
            <a:r>
              <a:rPr lang="cs-CZ" dirty="0"/>
              <a:t> dokumenty (citace.com)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znají různé licence obrázků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Digitální kompetence v českém jazyce – tvorba digitálního obsahu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Libreoffice, writer Free Icon of Papirus Apps">
            <a:extLst>
              <a:ext uri="{FF2B5EF4-FFF2-40B4-BE49-F238E27FC236}">
                <a16:creationId xmlns:a16="http://schemas.microsoft.com/office/drawing/2014/main" id="{CE0491D3-4FD4-40B6-8A1E-1AE012D4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08" y="7847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crosoft Word - Stáhnout zdarma - Nejnovější verze pro 2021">
            <a:extLst>
              <a:ext uri="{FF2B5EF4-FFF2-40B4-BE49-F238E27FC236}">
                <a16:creationId xmlns:a16="http://schemas.microsoft.com/office/drawing/2014/main" id="{18595C9B-F325-4949-B43D-596F2A89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22552"/>
            <a:ext cx="2143125" cy="18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de najít skvělé obrázky zdarma - Sunitka.cz">
            <a:extLst>
              <a:ext uri="{FF2B5EF4-FFF2-40B4-BE49-F238E27FC236}">
                <a16:creationId xmlns:a16="http://schemas.microsoft.com/office/drawing/2014/main" id="{A46A11B6-42A9-4D39-BFDB-6283E5E0F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54147"/>
            <a:ext cx="3566655" cy="13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369325" cy="3847349"/>
          </a:xfrm>
        </p:spPr>
        <p:txBody>
          <a:bodyPr>
            <a:normAutofit fontScale="70000" lnSpcReduction="20000"/>
          </a:bodyPr>
          <a:lstStyle/>
          <a:p>
            <a:pPr marL="215979" indent="-215979">
              <a:spcBef>
                <a:spcPts val="600"/>
              </a:spcBef>
            </a:pPr>
            <a:r>
              <a:rPr lang="cs-CZ" b="1" dirty="0"/>
              <a:t>K</a:t>
            </a:r>
            <a:r>
              <a:rPr lang="cs-CZ" sz="1600" b="1" dirty="0"/>
              <a:t>onzultace </a:t>
            </a:r>
            <a:r>
              <a:rPr lang="cs-CZ" sz="1600" dirty="0"/>
              <a:t>a poskytování informací.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Organizace </a:t>
            </a:r>
            <a:r>
              <a:rPr lang="cs-CZ" dirty="0" err="1"/>
              <a:t>webinářů</a:t>
            </a:r>
            <a:r>
              <a:rPr lang="cs-CZ" dirty="0"/>
              <a:t> a workshopů.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vzdělávání ředitelů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učitelů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ICT a ŠVP koordinátorů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/>
              <a:t>Tvorba </a:t>
            </a:r>
            <a:r>
              <a:rPr lang="cs-CZ" sz="1600" dirty="0"/>
              <a:t>vzdělávacích programů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Realizace </a:t>
            </a:r>
            <a:r>
              <a:rPr lang="cs-CZ" dirty="0"/>
              <a:t>kombinovaných kurzů k digitální kompetenci 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Individuální konzultace </a:t>
            </a:r>
            <a:r>
              <a:rPr lang="cs-CZ" dirty="0"/>
              <a:t>pro každou školu na strategické úrovni - od druhé pol. května + po technické stránce nabízí KIM + kabinety ICT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>
                <a:latin typeface="Arial"/>
                <a:cs typeface="Arial"/>
              </a:rPr>
              <a:t>Oborově tematická setkávání pro učitele – „pískoviště“</a:t>
            </a:r>
            <a:endParaRPr lang="cs-CZ" dirty="0"/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Š</a:t>
            </a:r>
            <a:r>
              <a:rPr lang="cs-CZ" sz="1600" b="1" dirty="0"/>
              <a:t>kolení </a:t>
            </a:r>
            <a:r>
              <a:rPr lang="cs-CZ" sz="1600" dirty="0"/>
              <a:t>lektorů a </a:t>
            </a:r>
            <a:r>
              <a:rPr lang="cs-CZ" sz="1600" dirty="0" err="1"/>
              <a:t>superlektorů</a:t>
            </a:r>
            <a:endParaRPr lang="cs-CZ" sz="1600" dirty="0"/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Workshopy</a:t>
            </a:r>
            <a:r>
              <a:rPr lang="cs-CZ" dirty="0"/>
              <a:t> na digitální kompetence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/>
              <a:t>Nabízí se </a:t>
            </a:r>
            <a:r>
              <a:rPr lang="cs-CZ" b="1" dirty="0"/>
              <a:t>startovací balíček </a:t>
            </a:r>
            <a:r>
              <a:rPr lang="cs-CZ" dirty="0"/>
              <a:t>– dvouhodinové školení o revizích a novém pojetí informatiky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/>
              <a:t>školení pro ředitele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>
                <a:solidFill>
                  <a:srgbClr val="314EA4"/>
                </a:solidFill>
              </a:rPr>
              <a:t>školení pro koordinátory změny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dirty="0">
                <a:solidFill>
                  <a:srgbClr val="314EA4"/>
                </a:solidFill>
              </a:rPr>
              <a:t>školení učitelů informatiky – digitální technologie, robotika, algoritmizace a programování, informační systémy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Podpora školám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Úvod - Systém podpory profesního rozvoje učitelů a ředitelů">
            <a:extLst>
              <a:ext uri="{FF2B5EF4-FFF2-40B4-BE49-F238E27FC236}">
                <a16:creationId xmlns:a16="http://schemas.microsoft.com/office/drawing/2014/main" id="{9CE49383-C0E1-4060-B221-E843EDCC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16" y="699542"/>
            <a:ext cx="4284176" cy="10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gitální Gramotnost">
            <a:extLst>
              <a:ext uri="{FF2B5EF4-FFF2-40B4-BE49-F238E27FC236}">
                <a16:creationId xmlns:a16="http://schemas.microsoft.com/office/drawing/2014/main" id="{A470556B-49BC-480A-8769-2595A26F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66" y="2747845"/>
            <a:ext cx="31908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347614"/>
            <a:ext cx="4752528" cy="2232248"/>
          </a:xfrm>
        </p:spPr>
        <p:txBody>
          <a:bodyPr>
            <a:normAutofit lnSpcReduction="10000"/>
          </a:bodyPr>
          <a:lstStyle/>
          <a:p>
            <a:pPr marL="215979" indent="-215979">
              <a:spcBef>
                <a:spcPts val="600"/>
              </a:spcBef>
            </a:pPr>
            <a:r>
              <a:rPr lang="cs-CZ" b="1" dirty="0"/>
              <a:t>JEDNOTNÝ PORTÁL edu.cz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>
                <a:solidFill>
                  <a:srgbClr val="314EA4"/>
                </a:solidFill>
              </a:rPr>
              <a:t>podpora digitální gramotnosti – DIGIGRAM.cz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vše o revizích – REVIZE.EDU.cz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>
                <a:solidFill>
                  <a:srgbClr val="314EA4"/>
                </a:solidFill>
              </a:rPr>
              <a:t>učebnice informatiky – IMYSLENI.CZ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metodické materiály – DIGISKOLA.RVP.CZ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pozice IT GURU – 20x40 hodin/měsíc (březen 2022)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>
                <a:hlinkClick r:id="rId3"/>
              </a:rPr>
              <a:t>edu.cz/digitalizujeme </a:t>
            </a:r>
            <a:endParaRPr lang="cs-CZ" b="1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Podpora školám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Digitální Gramotnost">
            <a:extLst>
              <a:ext uri="{FF2B5EF4-FFF2-40B4-BE49-F238E27FC236}">
                <a16:creationId xmlns:a16="http://schemas.microsoft.com/office/drawing/2014/main" id="{A470556B-49BC-480A-8769-2595A26F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28" y="2494476"/>
            <a:ext cx="31908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u.cz – Jednotný metodický portál MŠMT">
            <a:extLst>
              <a:ext uri="{FF2B5EF4-FFF2-40B4-BE49-F238E27FC236}">
                <a16:creationId xmlns:a16="http://schemas.microsoft.com/office/drawing/2014/main" id="{DBE8C137-4219-4A89-BC4E-6CA0FA34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88" y="1362476"/>
            <a:ext cx="3479304" cy="8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Národní plán obnovy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árodní plán obnovy">
            <a:extLst>
              <a:ext uri="{FF2B5EF4-FFF2-40B4-BE49-F238E27FC236}">
                <a16:creationId xmlns:a16="http://schemas.microsoft.com/office/drawing/2014/main" id="{728464C1-66C1-449A-9E80-D5965B40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73" y="759532"/>
            <a:ext cx="6903686" cy="36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37445"/>
            <a:ext cx="3600399" cy="3879405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30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/>
              <a:t>Investice do digitalizace škol od 2022 – 4 857 000 000 Kč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4C5296A6-50AC-4891-A138-0B00536F82DB}"/>
              </a:ext>
            </a:extLst>
          </p:cNvPr>
          <p:cNvGrpSpPr/>
          <p:nvPr/>
        </p:nvGrpSpPr>
        <p:grpSpPr>
          <a:xfrm>
            <a:off x="252070" y="1259880"/>
            <a:ext cx="4136798" cy="476136"/>
            <a:chOff x="56598" y="931337"/>
            <a:chExt cx="4136798" cy="476136"/>
          </a:xfrm>
          <a:solidFill>
            <a:srgbClr val="92D050"/>
          </a:solidFill>
        </p:grpSpPr>
        <p:sp>
          <p:nvSpPr>
            <p:cNvPr id="26" name="Obdélník: se zakulacenými rohy 25">
              <a:extLst>
                <a:ext uri="{FF2B5EF4-FFF2-40B4-BE49-F238E27FC236}">
                  <a16:creationId xmlns:a16="http://schemas.microsoft.com/office/drawing/2014/main" id="{3E966CE4-40F5-418A-ABE1-0F5E11C55D4B}"/>
                </a:ext>
              </a:extLst>
            </p:cNvPr>
            <p:cNvSpPr/>
            <p:nvPr/>
          </p:nvSpPr>
          <p:spPr>
            <a:xfrm>
              <a:off x="56598" y="931337"/>
              <a:ext cx="4136798" cy="4761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841F16D7-DE5C-4E3C-98B9-C477D8404316}"/>
                </a:ext>
              </a:extLst>
            </p:cNvPr>
            <p:cNvSpPr txBox="1"/>
            <p:nvPr/>
          </p:nvSpPr>
          <p:spPr>
            <a:xfrm>
              <a:off x="70544" y="945283"/>
              <a:ext cx="4108906" cy="4482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kern="1200" dirty="0">
                  <a:solidFill>
                    <a:schemeClr val="tx1"/>
                  </a:solidFill>
                </a:rPr>
                <a:t>Vzdělávání učitelů i vedení škol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D475A4A8-9057-4890-A89F-E30F399ADDCF}"/>
              </a:ext>
            </a:extLst>
          </p:cNvPr>
          <p:cNvGrpSpPr/>
          <p:nvPr/>
        </p:nvGrpSpPr>
        <p:grpSpPr>
          <a:xfrm>
            <a:off x="195472" y="1886687"/>
            <a:ext cx="2025856" cy="1679026"/>
            <a:chOff x="0" y="1558144"/>
            <a:chExt cx="2025856" cy="1679026"/>
          </a:xfrm>
          <a:solidFill>
            <a:srgbClr val="92D050"/>
          </a:solidFill>
        </p:grpSpPr>
        <p:sp>
          <p:nvSpPr>
            <p:cNvPr id="24" name="Obdélník: se zakulacenými rohy 23">
              <a:extLst>
                <a:ext uri="{FF2B5EF4-FFF2-40B4-BE49-F238E27FC236}">
                  <a16:creationId xmlns:a16="http://schemas.microsoft.com/office/drawing/2014/main" id="{6185B7E2-91D8-43F4-928B-691DABB3AA92}"/>
                </a:ext>
              </a:extLst>
            </p:cNvPr>
            <p:cNvSpPr/>
            <p:nvPr/>
          </p:nvSpPr>
          <p:spPr>
            <a:xfrm>
              <a:off x="0" y="1558144"/>
              <a:ext cx="2025856" cy="16790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bdélník: se zakulacenými rohy 6">
              <a:extLst>
                <a:ext uri="{FF2B5EF4-FFF2-40B4-BE49-F238E27FC236}">
                  <a16:creationId xmlns:a16="http://schemas.microsoft.com/office/drawing/2014/main" id="{95A89D91-74AA-48D2-B77C-AF2DB5B4C6AB}"/>
                </a:ext>
              </a:extLst>
            </p:cNvPr>
            <p:cNvSpPr txBox="1"/>
            <p:nvPr/>
          </p:nvSpPr>
          <p:spPr>
            <a:xfrm>
              <a:off x="49177" y="1607321"/>
              <a:ext cx="1927502" cy="1580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kern="1200" dirty="0">
                  <a:solidFill>
                    <a:schemeClr val="tx1"/>
                  </a:solidFill>
                </a:rPr>
                <a:t>Rozvoj informatického myšlení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A7781BF-F6A9-4519-9BF6-D80544B9D187}"/>
              </a:ext>
            </a:extLst>
          </p:cNvPr>
          <p:cNvGrpSpPr/>
          <p:nvPr/>
        </p:nvGrpSpPr>
        <p:grpSpPr>
          <a:xfrm>
            <a:off x="2327379" y="1906815"/>
            <a:ext cx="2025856" cy="1682716"/>
            <a:chOff x="2131907" y="1578272"/>
            <a:chExt cx="2025856" cy="1682716"/>
          </a:xfrm>
          <a:solidFill>
            <a:srgbClr val="92D050"/>
          </a:solidFill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D237FDA0-A5AD-4CC6-8D28-CD79BFE44CC4}"/>
                </a:ext>
              </a:extLst>
            </p:cNvPr>
            <p:cNvSpPr/>
            <p:nvPr/>
          </p:nvSpPr>
          <p:spPr>
            <a:xfrm>
              <a:off x="2131907" y="1578272"/>
              <a:ext cx="2025856" cy="16827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bdélník: se zakulacenými rohy 8">
              <a:extLst>
                <a:ext uri="{FF2B5EF4-FFF2-40B4-BE49-F238E27FC236}">
                  <a16:creationId xmlns:a16="http://schemas.microsoft.com/office/drawing/2014/main" id="{0ACD79DA-FB43-4CFE-AA4B-A31B984ED0B8}"/>
                </a:ext>
              </a:extLst>
            </p:cNvPr>
            <p:cNvSpPr txBox="1"/>
            <p:nvPr/>
          </p:nvSpPr>
          <p:spPr>
            <a:xfrm>
              <a:off x="2181192" y="1627557"/>
              <a:ext cx="1927286" cy="15841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kern="1200" dirty="0">
                  <a:solidFill>
                    <a:schemeClr val="tx1"/>
                  </a:solidFill>
                </a:rPr>
                <a:t>Rozvoj digitální gramotnosti</a:t>
              </a:r>
            </a:p>
          </p:txBody>
        </p: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E30419B5-AE42-422D-BB24-DB2FD7A1D054}"/>
              </a:ext>
            </a:extLst>
          </p:cNvPr>
          <p:cNvGrpSpPr/>
          <p:nvPr/>
        </p:nvGrpSpPr>
        <p:grpSpPr>
          <a:xfrm>
            <a:off x="4861551" y="1278101"/>
            <a:ext cx="4136798" cy="476136"/>
            <a:chOff x="56598" y="931337"/>
            <a:chExt cx="4136798" cy="476136"/>
          </a:xfrm>
          <a:solidFill>
            <a:srgbClr val="7EA3D0"/>
          </a:solidFill>
        </p:grpSpPr>
        <p:sp>
          <p:nvSpPr>
            <p:cNvPr id="47" name="Obdélník: se zakulacenými rohy 46">
              <a:extLst>
                <a:ext uri="{FF2B5EF4-FFF2-40B4-BE49-F238E27FC236}">
                  <a16:creationId xmlns:a16="http://schemas.microsoft.com/office/drawing/2014/main" id="{91B0EAF6-DCDF-454A-ADB3-5E6F5A95DBFF}"/>
                </a:ext>
              </a:extLst>
            </p:cNvPr>
            <p:cNvSpPr/>
            <p:nvPr/>
          </p:nvSpPr>
          <p:spPr>
            <a:xfrm>
              <a:off x="56598" y="931337"/>
              <a:ext cx="4136798" cy="47613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bdélník: se zakulacenými rohy 4">
              <a:extLst>
                <a:ext uri="{FF2B5EF4-FFF2-40B4-BE49-F238E27FC236}">
                  <a16:creationId xmlns:a16="http://schemas.microsoft.com/office/drawing/2014/main" id="{58A7286A-9D29-49FC-8838-DDD06846F909}"/>
                </a:ext>
              </a:extLst>
            </p:cNvPr>
            <p:cNvSpPr txBox="1"/>
            <p:nvPr/>
          </p:nvSpPr>
          <p:spPr>
            <a:xfrm>
              <a:off x="70544" y="945283"/>
              <a:ext cx="4108906" cy="4482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kern="1200" dirty="0">
                  <a:solidFill>
                    <a:schemeClr val="tx1"/>
                  </a:solidFill>
                </a:rPr>
                <a:t>IT vybavení</a:t>
              </a: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91B43ECF-BEB8-4698-A63B-A5FEE128AE04}"/>
              </a:ext>
            </a:extLst>
          </p:cNvPr>
          <p:cNvGrpSpPr/>
          <p:nvPr/>
        </p:nvGrpSpPr>
        <p:grpSpPr>
          <a:xfrm>
            <a:off x="4804953" y="1904908"/>
            <a:ext cx="2025856" cy="1679026"/>
            <a:chOff x="0" y="1558144"/>
            <a:chExt cx="2025856" cy="1679026"/>
          </a:xfrm>
          <a:solidFill>
            <a:srgbClr val="7EA3D0"/>
          </a:solidFill>
        </p:grpSpPr>
        <p:sp>
          <p:nvSpPr>
            <p:cNvPr id="50" name="Obdélník: se zakulacenými rohy 49">
              <a:extLst>
                <a:ext uri="{FF2B5EF4-FFF2-40B4-BE49-F238E27FC236}">
                  <a16:creationId xmlns:a16="http://schemas.microsoft.com/office/drawing/2014/main" id="{C8A15BAF-4894-409E-A238-F4FE737E738D}"/>
                </a:ext>
              </a:extLst>
            </p:cNvPr>
            <p:cNvSpPr/>
            <p:nvPr/>
          </p:nvSpPr>
          <p:spPr>
            <a:xfrm>
              <a:off x="0" y="1558144"/>
              <a:ext cx="2025856" cy="16790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bdélník: se zakulacenými rohy 6">
              <a:extLst>
                <a:ext uri="{FF2B5EF4-FFF2-40B4-BE49-F238E27FC236}">
                  <a16:creationId xmlns:a16="http://schemas.microsoft.com/office/drawing/2014/main" id="{EAC48EF7-BFA4-408A-B002-013F918BC57B}"/>
                </a:ext>
              </a:extLst>
            </p:cNvPr>
            <p:cNvSpPr txBox="1"/>
            <p:nvPr/>
          </p:nvSpPr>
          <p:spPr>
            <a:xfrm>
              <a:off x="49177" y="1607321"/>
              <a:ext cx="1927502" cy="1580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cs-CZ" sz="2000" dirty="0">
                  <a:solidFill>
                    <a:schemeClr val="tx1"/>
                  </a:solidFill>
                </a:rPr>
                <a:t>Mobilní digitální </a:t>
              </a:r>
              <a:r>
                <a:rPr lang="cs-CZ" sz="2000" b="1" dirty="0">
                  <a:solidFill>
                    <a:schemeClr val="tx1"/>
                  </a:solidFill>
                </a:rPr>
                <a:t>technologie pro znevýhodněné žáky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2CFA5E03-49E7-4C0B-836A-CC159FBA6439}"/>
              </a:ext>
            </a:extLst>
          </p:cNvPr>
          <p:cNvGrpSpPr/>
          <p:nvPr/>
        </p:nvGrpSpPr>
        <p:grpSpPr>
          <a:xfrm>
            <a:off x="6936860" y="1925036"/>
            <a:ext cx="2025856" cy="1682716"/>
            <a:chOff x="2131907" y="1578272"/>
            <a:chExt cx="2025856" cy="1682716"/>
          </a:xfrm>
          <a:solidFill>
            <a:srgbClr val="7EA3D0"/>
          </a:solidFill>
        </p:grpSpPr>
        <p:sp>
          <p:nvSpPr>
            <p:cNvPr id="53" name="Obdélník: se zakulacenými rohy 52">
              <a:extLst>
                <a:ext uri="{FF2B5EF4-FFF2-40B4-BE49-F238E27FC236}">
                  <a16:creationId xmlns:a16="http://schemas.microsoft.com/office/drawing/2014/main" id="{8C673636-AB86-4EDE-96D1-1645E192FB4E}"/>
                </a:ext>
              </a:extLst>
            </p:cNvPr>
            <p:cNvSpPr/>
            <p:nvPr/>
          </p:nvSpPr>
          <p:spPr>
            <a:xfrm>
              <a:off x="2131907" y="1578272"/>
              <a:ext cx="2025856" cy="16827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Obdélník: se zakulacenými rohy 8">
              <a:extLst>
                <a:ext uri="{FF2B5EF4-FFF2-40B4-BE49-F238E27FC236}">
                  <a16:creationId xmlns:a16="http://schemas.microsoft.com/office/drawing/2014/main" id="{ECF16B05-A877-4EEB-9572-B5DA3DD913C1}"/>
                </a:ext>
              </a:extLst>
            </p:cNvPr>
            <p:cNvSpPr txBox="1"/>
            <p:nvPr/>
          </p:nvSpPr>
          <p:spPr>
            <a:xfrm>
              <a:off x="2181192" y="1627557"/>
              <a:ext cx="1927286" cy="15841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cs-CZ" sz="1800" b="1" dirty="0">
                  <a:solidFill>
                    <a:schemeClr val="tx1"/>
                  </a:solidFill>
                </a:rPr>
                <a:t>Pokročilé vybavení </a:t>
              </a:r>
              <a:r>
                <a:rPr lang="cs-CZ" sz="1800" dirty="0">
                  <a:solidFill>
                    <a:schemeClr val="tx1"/>
                  </a:solidFill>
                </a:rPr>
                <a:t>(3D tiskárny, robotické pomůcky apod.), vč. </a:t>
              </a:r>
              <a:r>
                <a:rPr lang="cs-CZ" sz="1800" dirty="0" err="1">
                  <a:solidFill>
                    <a:schemeClr val="tx1"/>
                  </a:solidFill>
                </a:rPr>
                <a:t>ntb</a:t>
              </a:r>
              <a:r>
                <a:rPr lang="cs-CZ" sz="1800" dirty="0">
                  <a:solidFill>
                    <a:schemeClr val="tx1"/>
                  </a:solidFill>
                </a:rPr>
                <a:t> a základního vybavení</a:t>
              </a:r>
            </a:p>
          </p:txBody>
        </p:sp>
      </p:grpSp>
      <p:sp>
        <p:nvSpPr>
          <p:cNvPr id="55" name="Řečová bublina: oválný bublinový popisek 54">
            <a:extLst>
              <a:ext uri="{FF2B5EF4-FFF2-40B4-BE49-F238E27FC236}">
                <a16:creationId xmlns:a16="http://schemas.microsoft.com/office/drawing/2014/main" id="{FBE49253-D015-4B47-BE7F-D0E365560870}"/>
              </a:ext>
            </a:extLst>
          </p:cNvPr>
          <p:cNvSpPr/>
          <p:nvPr/>
        </p:nvSpPr>
        <p:spPr>
          <a:xfrm>
            <a:off x="2303395" y="3184210"/>
            <a:ext cx="1817574" cy="909212"/>
          </a:xfrm>
          <a:prstGeom prst="wedgeEllipseCallout">
            <a:avLst>
              <a:gd name="adj1" fmla="val 16864"/>
              <a:gd name="adj2" fmla="val -73767"/>
            </a:avLst>
          </a:prstGeom>
          <a:solidFill>
            <a:srgbClr val="E2F0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12" dirty="0">
                <a:solidFill>
                  <a:schemeClr val="tx1"/>
                </a:solidFill>
              </a:rPr>
              <a:t>SŠ+ZŠ+K (dle poptávky)</a:t>
            </a:r>
          </a:p>
          <a:p>
            <a:pPr algn="ctr"/>
            <a:endParaRPr lang="cs-CZ" sz="1012" dirty="0"/>
          </a:p>
        </p:txBody>
      </p:sp>
      <p:sp>
        <p:nvSpPr>
          <p:cNvPr id="57" name="Řečová bublina: oválný bublinový popisek 56">
            <a:extLst>
              <a:ext uri="{FF2B5EF4-FFF2-40B4-BE49-F238E27FC236}">
                <a16:creationId xmlns:a16="http://schemas.microsoft.com/office/drawing/2014/main" id="{A18A1E9F-9E58-4BFB-8D41-A3C12A8FCD40}"/>
              </a:ext>
            </a:extLst>
          </p:cNvPr>
          <p:cNvSpPr/>
          <p:nvPr/>
        </p:nvSpPr>
        <p:spPr>
          <a:xfrm>
            <a:off x="75124" y="3230921"/>
            <a:ext cx="1558427" cy="854805"/>
          </a:xfrm>
          <a:prstGeom prst="wedgeEllipseCallout">
            <a:avLst>
              <a:gd name="adj1" fmla="val 54362"/>
              <a:gd name="adj2" fmla="val -39676"/>
            </a:avLst>
          </a:prstGeom>
          <a:solidFill>
            <a:srgbClr val="E2F0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12" dirty="0">
                <a:solidFill>
                  <a:schemeClr val="tx1"/>
                </a:solidFill>
              </a:rPr>
              <a:t>ZŠ+G (dle revidovaného RVP)</a:t>
            </a:r>
          </a:p>
          <a:p>
            <a:pPr algn="ctr"/>
            <a:endParaRPr lang="cs-CZ" sz="1012" dirty="0"/>
          </a:p>
        </p:txBody>
      </p:sp>
      <p:sp>
        <p:nvSpPr>
          <p:cNvPr id="58" name="Řečová bublina: oválný bublinový popisek 57">
            <a:extLst>
              <a:ext uri="{FF2B5EF4-FFF2-40B4-BE49-F238E27FC236}">
                <a16:creationId xmlns:a16="http://schemas.microsoft.com/office/drawing/2014/main" id="{B1B4A7DD-985F-4CAF-8AE4-C748C4A373C2}"/>
              </a:ext>
            </a:extLst>
          </p:cNvPr>
          <p:cNvSpPr/>
          <p:nvPr/>
        </p:nvSpPr>
        <p:spPr>
          <a:xfrm>
            <a:off x="4549985" y="1156940"/>
            <a:ext cx="1360715" cy="718457"/>
          </a:xfrm>
          <a:prstGeom prst="wedgeEllipseCallout">
            <a:avLst>
              <a:gd name="adj1" fmla="val -5633"/>
              <a:gd name="adj2" fmla="val 83712"/>
            </a:avLst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ZŠ+SŠ+K</a:t>
            </a:r>
          </a:p>
        </p:txBody>
      </p:sp>
      <p:sp>
        <p:nvSpPr>
          <p:cNvPr id="59" name="Řečová bublina: oválný bublinový popisek 58">
            <a:extLst>
              <a:ext uri="{FF2B5EF4-FFF2-40B4-BE49-F238E27FC236}">
                <a16:creationId xmlns:a16="http://schemas.microsoft.com/office/drawing/2014/main" id="{6AC22D51-6613-4D7C-BF0A-9610FA47D67F}"/>
              </a:ext>
            </a:extLst>
          </p:cNvPr>
          <p:cNvSpPr/>
          <p:nvPr/>
        </p:nvSpPr>
        <p:spPr>
          <a:xfrm>
            <a:off x="7688429" y="1305976"/>
            <a:ext cx="1407098" cy="483600"/>
          </a:xfrm>
          <a:prstGeom prst="wedgeEllipseCallout">
            <a:avLst>
              <a:gd name="adj1" fmla="val -5633"/>
              <a:gd name="adj2" fmla="val 83712"/>
            </a:avLst>
          </a:prstGeom>
          <a:solidFill>
            <a:srgbClr val="DEE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MŠ+ZŠ+SŠ+K</a:t>
            </a:r>
          </a:p>
        </p:txBody>
      </p:sp>
    </p:spTree>
    <p:extLst>
      <p:ext uri="{BB962C8B-B14F-4D97-AF65-F5344CB8AC3E}">
        <p14:creationId xmlns:p14="http://schemas.microsoft.com/office/powerpoint/2010/main" val="1370364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37445"/>
            <a:ext cx="3600399" cy="3879405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30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/>
              <a:t>Co lze z prostředků Plánu obnovy pořídit – ZŠ a gymnázia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7170" name="Picture 2" descr="XI. kolokvium NMK Informatika a ICT (24. 1. 2022) &#10;36:52 &#10;Požádat o řízení &#10;NÁRODNÍ PLÁN OBNOVY PRO ŠKOLY &#10;oo &#10;MINISTERSTVO ŠKOLSTVÍ. &#10;STRATEGIE &#10;2030 &#10;Národní &#10;plán &#10;obnovy &#10;Financováno &#10;Evropskou unii &#10;NextGenerationElJ &#10;MŠ &#10;ZŠ a gymnázia &#10;SŠ a konzervatoře &#10;DIGITÁLNÍ TECHNOLOGIE &#10;PRO ŠKOLY &#10;EDU.CZ/DIGITALIZUJEME &#10;DIGITÁLNÍ &#10;UČEBNÍ &#10;POMŮCKY &#10;ANO &#10;ANO &#10;ANO &#10;Pro střední školy lze pořídit: &#10;- robotické stavebnice, roboti, &#10;programovatelné učební pomůcky &#10;- alternativní ovládání zařízení - SVP &#10;- softwarové vybavení (licence, OS, &#10;cloudové balíčky pro školy...) &#10;- 3D tiskárny a 3D pera &#10;- zařízení pro rozšířenou, virtuální realitu &#10;- čidla, senzory, mikroskopy /Internet věci &#10;- snímací zařízení: skener, fotoap., kamery &#10;Stočesová Anna &#10;Petr Kallista &#10;Odejít &#10;+25 &#10;V odůvodněných případech i základní vybavení: &#10;- základní digitální zařízení: notebooky, chromebooky, tablety, mobilní telefony &#10;- včetně příslušenství: webkamery, sluchátka, klávesnice, myši, dobíjecí boxy... &#10;Stočesová Anna ">
            <a:extLst>
              <a:ext uri="{FF2B5EF4-FFF2-40B4-BE49-F238E27FC236}">
                <a16:creationId xmlns:a16="http://schemas.microsoft.com/office/drawing/2014/main" id="{48AEF943-7251-4F8C-A898-54330CE65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3400" r="24625" b="8041"/>
          <a:stretch/>
        </p:blipFill>
        <p:spPr bwMode="auto">
          <a:xfrm>
            <a:off x="1425684" y="841147"/>
            <a:ext cx="6148616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73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37445"/>
            <a:ext cx="3600399" cy="3879405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30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/>
              <a:t>Prevence digitální propasti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C5436047-7E80-489A-B281-523A57673191}"/>
              </a:ext>
            </a:extLst>
          </p:cNvPr>
          <p:cNvSpPr txBox="1">
            <a:spLocks/>
          </p:cNvSpPr>
          <p:nvPr/>
        </p:nvSpPr>
        <p:spPr>
          <a:xfrm>
            <a:off x="0" y="744549"/>
            <a:ext cx="8820472" cy="3555393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0050" indent="-285750" defTabSz="914400"/>
            <a:r>
              <a:rPr lang="cs-CZ" sz="2800" dirty="0"/>
              <a:t>Určeno žákům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sz="2200" dirty="0"/>
              <a:t>s nedostatečným ICT vybavením umožňujícím připojit se do výuky na dálku, 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sz="2200" dirty="0"/>
              <a:t>s nedostatečným ICT vybavením pro přípravu a účast na výuce. </a:t>
            </a:r>
          </a:p>
          <a:p>
            <a:pPr marL="400050" indent="-285750" defTabSz="914400"/>
            <a:r>
              <a:rPr lang="pl-PL" sz="2800" dirty="0"/>
              <a:t>Co bude možné z prostředků pořídit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notebook, </a:t>
            </a:r>
            <a:r>
              <a:rPr lang="cs-CZ" dirty="0" err="1"/>
              <a:t>ultrabook</a:t>
            </a:r>
            <a:r>
              <a:rPr lang="cs-CZ" dirty="0"/>
              <a:t>, </a:t>
            </a:r>
            <a:r>
              <a:rPr lang="cs-CZ" dirty="0" err="1"/>
              <a:t>chromebook</a:t>
            </a:r>
            <a:r>
              <a:rPr lang="cs-CZ" dirty="0"/>
              <a:t> apod.,   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tablet, </a:t>
            </a:r>
            <a:r>
              <a:rPr lang="cs-CZ" dirty="0" err="1"/>
              <a:t>phablet</a:t>
            </a:r>
            <a:r>
              <a:rPr lang="cs-CZ" dirty="0"/>
              <a:t>, apod.,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chytrý mobilní telefon,  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příslušenství k digitálním mobilním zařízením (např. webkamery, myši, sluchátka, klávesnice, obaly apod.),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digitální zařízení pro žáky se  SVP, např. pomůcky pro alternativní ovládaní počítače, software pro rozpoznávání hlasu, zvětšování obrazu na displeji, automatické čtení textu, čtečky pro osoby se zrakovým postižením apod.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02772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37445"/>
            <a:ext cx="3600399" cy="3879405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30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89144" indent="0" algn="ctr">
              <a:spcBef>
                <a:spcPts val="4200"/>
              </a:spcBef>
              <a:buNone/>
            </a:pP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400" dirty="0"/>
              <a:t>Prevence digitální propasti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C5FEB9E-4F81-415E-86DF-DCEDC6E68315}"/>
              </a:ext>
            </a:extLst>
          </p:cNvPr>
          <p:cNvSpPr txBox="1">
            <a:spLocks/>
          </p:cNvSpPr>
          <p:nvPr/>
        </p:nvSpPr>
        <p:spPr>
          <a:xfrm>
            <a:off x="80392" y="743938"/>
            <a:ext cx="9216334" cy="475735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4300" indent="0" algn="ctr" defTabSz="914400">
              <a:buNone/>
            </a:pPr>
            <a:r>
              <a:rPr lang="cs-CZ" sz="1400" dirty="0"/>
              <a:t>Opatření je určeno pro základní školy, střední školy a konzervatoře.</a:t>
            </a:r>
          </a:p>
          <a:p>
            <a:pPr marL="400050" indent="-285750" defTabSz="914400"/>
            <a:r>
              <a:rPr lang="cs-CZ" sz="2800" dirty="0"/>
              <a:t>Cílem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zpřístupnění mobilní digitální technologie pro znevýhodněné žáky vytvořením tzv. mobiliáře mobilních digitálních zařízení určených k zapůjčování žákům,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mít pro žáky k dispozici mobilní digitální zařízení pro běžnou výuku i pro výuku na dálku, 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zajistit, aby nejméně 80 % škol mělo mobilní digitální zařízení k zapůjčení znevýhodněným žákům. </a:t>
            </a:r>
          </a:p>
          <a:p>
            <a:pPr marL="400050" indent="-285750" defTabSz="914400"/>
            <a:r>
              <a:rPr lang="cs-CZ" sz="2800" dirty="0"/>
              <a:t>Cílem aktivity NENÍ</a:t>
            </a:r>
            <a:endParaRPr lang="cs-CZ" sz="3200" dirty="0"/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pořídit nemobilní digitální zařízení nebo digitální zařízení, která přímo nesouvisejí s výukou, </a:t>
            </a:r>
          </a:p>
          <a:p>
            <a:pPr marL="857250" lvl="1" indent="-285750" defTabSz="914400">
              <a:spcBef>
                <a:spcPts val="0"/>
              </a:spcBef>
            </a:pPr>
            <a:r>
              <a:rPr lang="cs-CZ" dirty="0"/>
              <a:t>vytvořit z mobiliáře „sklad“ a ponechat mobilní digitální zařízení nevyužité pro vzdělávací potřeby žáků.</a:t>
            </a:r>
          </a:p>
          <a:p>
            <a:pPr marL="114300" indent="0" defTabSz="914400">
              <a:buFontTx/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3573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197544" y="544185"/>
            <a:ext cx="547260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89144" indent="0">
              <a:buNone/>
            </a:pPr>
            <a:endParaRPr lang="cs-CZ" sz="1800" strike="sngStrike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Organizace kurzu – časový harmonogram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C4FC3F-4075-48A2-ADA8-BE13DCF98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5" y="1323801"/>
            <a:ext cx="8202170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40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B1177-399D-4B63-9735-13DE5E50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ICT Guru?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F370D6-9873-4CFF-BD93-61BC6CE090FD}"/>
              </a:ext>
            </a:extLst>
          </p:cNvPr>
          <p:cNvSpPr txBox="1"/>
          <p:nvPr/>
        </p:nvSpPr>
        <p:spPr>
          <a:xfrm>
            <a:off x="628650" y="1631272"/>
            <a:ext cx="75018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100" dirty="0"/>
              <a:t>má pomáhat s nákupem vybavení a infrastrukturou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100" dirty="0"/>
              <a:t>základ práce se bere od KIM, úvazek bude 40 hodin/měsíc/kraj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100" dirty="0"/>
              <a:t>bude to techničtější pomoc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100" dirty="0"/>
              <a:t>tým IT GURU bude postavený nejpozději v březnu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2100" dirty="0"/>
              <a:t>na ČR to bude 20 lidí (20 úvazků)</a:t>
            </a:r>
          </a:p>
        </p:txBody>
      </p:sp>
    </p:spTree>
    <p:extLst>
      <p:ext uri="{BB962C8B-B14F-4D97-AF65-F5344CB8AC3E}">
        <p14:creationId xmlns:p14="http://schemas.microsoft.com/office/powerpoint/2010/main" val="22477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B1177-399D-4B63-9735-13DE5E50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Postupný náběh ŠVP na škole - příklady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0DE125-9127-4D02-B17C-A4BD2499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24" y="1167594"/>
            <a:ext cx="6588734" cy="280831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E49518-04A7-44C9-89A2-1DB6812B7390}"/>
              </a:ext>
            </a:extLst>
          </p:cNvPr>
          <p:cNvSpPr txBox="1"/>
          <p:nvPr/>
        </p:nvSpPr>
        <p:spPr>
          <a:xfrm>
            <a:off x="2411760" y="4083918"/>
            <a:ext cx="4896544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https://revize.edu.cz/files/nabeh-rvpzv-2021-informatika.pdf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51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B1177-399D-4B63-9735-13DE5E50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Postupný náběh ŠVP na škole - příklady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07809B-83C4-4965-9A94-51E2D9F6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06" y="1167750"/>
            <a:ext cx="642497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1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B1177-399D-4B63-9735-13DE5E50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a zdroje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2113E0-B226-4C89-BF55-13910C9C6AE1}"/>
              </a:ext>
            </a:extLst>
          </p:cNvPr>
          <p:cNvSpPr txBox="1"/>
          <p:nvPr/>
        </p:nvSpPr>
        <p:spPr>
          <a:xfrm>
            <a:off x="467544" y="1131590"/>
            <a:ext cx="4968552" cy="299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aktuální revize vzdělávacích programů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RVP pro ZV s vyznačenými změnami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Digitální gramotnost v uzlových bodech vzdělávání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Podpora informatického myšlení (imysleni.cz)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Datová </a:t>
            </a:r>
            <a:r>
              <a:rPr lang="cs-CZ" dirty="0" err="1">
                <a:hlinkClick r:id="rId6"/>
              </a:rPr>
              <a:t>lhota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7"/>
              </a:rPr>
              <a:t>přehled digitálních kompetencí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8"/>
              </a:rPr>
              <a:t>https://code.org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9"/>
              </a:rPr>
              <a:t>učební digitální pomůcka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hlinkClick r:id="rId10"/>
              </a:rPr>
              <a:t>unplugged</a:t>
            </a:r>
            <a:r>
              <a:rPr lang="cs-CZ" dirty="0">
                <a:hlinkClick r:id="rId10"/>
              </a:rPr>
              <a:t> aktivity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11"/>
              </a:rPr>
              <a:t>https://opocitacich.cz/</a:t>
            </a:r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12"/>
              </a:rPr>
              <a:t>jednoduché aktivity na </a:t>
            </a:r>
            <a:r>
              <a:rPr lang="cs-CZ" dirty="0" err="1">
                <a:hlinkClick r:id="rId12"/>
              </a:rPr>
              <a:t>Learning</a:t>
            </a:r>
            <a:r>
              <a:rPr lang="cs-CZ" dirty="0">
                <a:hlinkClick r:id="rId12"/>
              </a:rPr>
              <a:t> </a:t>
            </a:r>
            <a:r>
              <a:rPr lang="cs-CZ" dirty="0" err="1">
                <a:hlinkClick r:id="rId12"/>
              </a:rPr>
              <a:t>Apps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13"/>
              </a:rPr>
              <a:t>ibobr.cz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AFD9F9-4923-4C08-9A7B-E34850577D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26913" y="1145160"/>
            <a:ext cx="2711351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197544" y="544185"/>
            <a:ext cx="547260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89144" indent="0">
              <a:buNone/>
            </a:pPr>
            <a:endParaRPr lang="cs-CZ" sz="1800" strike="sngStrike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Seznamujeme se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BD162C5-CD93-4D3E-9862-384C8EF7DBD8}"/>
              </a:ext>
            </a:extLst>
          </p:cNvPr>
          <p:cNvSpPr/>
          <p:nvPr/>
        </p:nvSpPr>
        <p:spPr>
          <a:xfrm>
            <a:off x="971600" y="2214152"/>
            <a:ext cx="7128792" cy="2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https://forms.office.com/e/Na6WJ2zEbU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78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197544" y="544185"/>
            <a:ext cx="547260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89144" indent="0">
              <a:buNone/>
            </a:pPr>
            <a:endParaRPr lang="cs-CZ" sz="1800" strike="sngStrike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Co předcházelo změnám RVP? STRATEGIE 2030+ - cíle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2" name="Zástupný symbol pro obsah 1">
            <a:extLst>
              <a:ext uri="{FF2B5EF4-FFF2-40B4-BE49-F238E27FC236}">
                <a16:creationId xmlns:a16="http://schemas.microsoft.com/office/drawing/2014/main" id="{E52D4FB7-0AA3-4599-B757-A6404F153359}"/>
              </a:ext>
            </a:extLst>
          </p:cNvPr>
          <p:cNvSpPr txBox="1">
            <a:spLocks/>
          </p:cNvSpPr>
          <p:nvPr/>
        </p:nvSpPr>
        <p:spPr>
          <a:xfrm>
            <a:off x="224532" y="1516703"/>
            <a:ext cx="5715620" cy="2161769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spcBef>
                <a:spcPts val="600"/>
              </a:spcBef>
            </a:pPr>
            <a:r>
              <a:rPr lang="cs-CZ" sz="2000" dirty="0"/>
              <a:t>modernizovat obsah vzdělávání</a:t>
            </a:r>
          </a:p>
          <a:p>
            <a:pPr marL="215979" indent="-215979" defTabSz="914400">
              <a:spcBef>
                <a:spcPts val="600"/>
              </a:spcBef>
            </a:pPr>
            <a:r>
              <a:rPr lang="cs-CZ" sz="2000" dirty="0"/>
              <a:t>rozvíjet kritické myšlení</a:t>
            </a:r>
          </a:p>
          <a:p>
            <a:pPr marL="215979" indent="-215979" defTabSz="914400">
              <a:spcBef>
                <a:spcPts val="600"/>
              </a:spcBef>
            </a:pPr>
            <a:r>
              <a:rPr lang="cs-CZ" sz="2000" dirty="0"/>
              <a:t>rozvíjet práce s informacemi</a:t>
            </a:r>
          </a:p>
          <a:p>
            <a:pPr marL="215979" indent="-215979" defTabSz="914400">
              <a:spcBef>
                <a:spcPts val="600"/>
              </a:spcBef>
            </a:pPr>
            <a:r>
              <a:rPr lang="cs-CZ" sz="2000" dirty="0"/>
              <a:t>klást důraz na spolupráci</a:t>
            </a:r>
          </a:p>
          <a:p>
            <a:pPr marL="215979" indent="-215979" defTabSz="914400">
              <a:spcBef>
                <a:spcPts val="600"/>
              </a:spcBef>
            </a:pPr>
            <a:r>
              <a:rPr lang="cs-CZ" sz="2000" dirty="0"/>
              <a:t>podporovat kompetence k celoživotnímu učení</a:t>
            </a:r>
          </a:p>
          <a:p>
            <a:pPr marL="215979" indent="-215979" defTabSz="914400">
              <a:spcBef>
                <a:spcPts val="600"/>
              </a:spcBef>
            </a:pPr>
            <a:r>
              <a:rPr lang="cs-CZ" sz="2000" dirty="0"/>
              <a:t>základem učení je jádrové učivo - gramotnosti </a:t>
            </a:r>
          </a:p>
          <a:p>
            <a:pPr marL="215979" indent="-215979" defTabSz="914400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89144" indent="0" defTabSz="914400">
              <a:buFontTx/>
              <a:buNone/>
            </a:pPr>
            <a:endParaRPr lang="cs-CZ" sz="1800" strike="sngStrike" dirty="0"/>
          </a:p>
        </p:txBody>
      </p:sp>
      <p:pic>
        <p:nvPicPr>
          <p:cNvPr id="17" name="Picture 8" descr="https://www.edu.cz/wp-content/uploads/2020/10/S2030_ctverec-1024x1024.png">
            <a:extLst>
              <a:ext uri="{FF2B5EF4-FFF2-40B4-BE49-F238E27FC236}">
                <a16:creationId xmlns:a16="http://schemas.microsoft.com/office/drawing/2014/main" id="{2DC95C8E-2978-4EAB-8142-1290AE53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04" y="1209545"/>
            <a:ext cx="2468927" cy="24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7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2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22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Reformy ve světe</a:t>
            </a:r>
          </a:p>
        </p:txBody>
      </p:sp>
      <p:sp>
        <p:nvSpPr>
          <p:cNvPr id="8" name="Obdélník 7"/>
          <p:cNvSpPr/>
          <p:nvPr/>
        </p:nvSpPr>
        <p:spPr>
          <a:xfrm>
            <a:off x="9594481" y="945939"/>
            <a:ext cx="893148" cy="1376433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34C532DA-F97C-4C68-AB08-9F009E1CD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/>
              <a:t>Velká Británie – 2012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b="1" dirty="0"/>
              <a:t>zrušení předmětu ICT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b="1" dirty="0"/>
              <a:t>nový předmět </a:t>
            </a:r>
            <a:r>
              <a:rPr lang="cs-CZ" b="1" dirty="0" err="1"/>
              <a:t>Computing</a:t>
            </a:r>
            <a:r>
              <a:rPr lang="cs-CZ" b="1" dirty="0"/>
              <a:t> od 2016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Slovensko 2008</a:t>
            </a:r>
          </a:p>
          <a:p>
            <a:pPr marL="215979" indent="-215979">
              <a:spcBef>
                <a:spcPts val="600"/>
              </a:spcBef>
            </a:pPr>
            <a:r>
              <a:rPr lang="cs-CZ" b="1" dirty="0"/>
              <a:t>Polsko 2016</a:t>
            </a:r>
            <a:endParaRPr lang="cs-CZ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DD9DA9E-4411-48FC-A55B-CD4BCF0FE349}"/>
              </a:ext>
            </a:extLst>
          </p:cNvPr>
          <p:cNvSpPr/>
          <p:nvPr/>
        </p:nvSpPr>
        <p:spPr>
          <a:xfrm>
            <a:off x="4211960" y="624394"/>
            <a:ext cx="4932040" cy="403558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přístupy práce s počítačem</a:t>
            </a:r>
          </a:p>
          <a:p>
            <a:pPr>
              <a:spcBef>
                <a:spcPts val="300"/>
              </a:spcBef>
            </a:pP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r>
              <a:rPr lang="cs-CZ" sz="13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DIGITÁLNÍ GRAMOTNOST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každodenní práce s počítačem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psaní a komunikace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chování na internetu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hledání informací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učení se s počítačem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300"/>
              </a:spcBef>
            </a:pPr>
            <a:r>
              <a:rPr lang="cs-CZ" sz="13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INFORMATIKA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algoritmizace a programování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porozumění informacím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modelování a kódování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práce s daty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optimalizace</a:t>
            </a:r>
          </a:p>
          <a:p>
            <a:pPr marL="62831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robotika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34A50E3-FAF8-4E25-9162-D70907A8F494}"/>
              </a:ext>
            </a:extLst>
          </p:cNvPr>
          <p:cNvSpPr/>
          <p:nvPr/>
        </p:nvSpPr>
        <p:spPr>
          <a:xfrm>
            <a:off x="4407445" y="976206"/>
            <a:ext cx="4464496" cy="1769817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9CAAF24-8EC3-4D34-90BA-1AD6C7B633D8}"/>
              </a:ext>
            </a:extLst>
          </p:cNvPr>
          <p:cNvSpPr/>
          <p:nvPr/>
        </p:nvSpPr>
        <p:spPr>
          <a:xfrm>
            <a:off x="4407445" y="2838511"/>
            <a:ext cx="4464496" cy="1769817"/>
          </a:xfrm>
          <a:prstGeom prst="rect">
            <a:avLst/>
          </a:prstGeom>
          <a:noFill/>
          <a:ln cmpd="sng">
            <a:solidFill>
              <a:srgbClr val="85248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8D0E960-D71D-44C2-A254-B7B40C710D04}"/>
              </a:ext>
            </a:extLst>
          </p:cNvPr>
          <p:cNvSpPr txBox="1"/>
          <p:nvPr/>
        </p:nvSpPr>
        <p:spPr>
          <a:xfrm rot="16200000">
            <a:off x="7771104" y="1734617"/>
            <a:ext cx="1537004" cy="335205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/>
              <a:t>Ovládat </a:t>
            </a:r>
            <a:r>
              <a:rPr lang="cs-CZ" b="0" dirty="0" err="1"/>
              <a:t>počítáč</a:t>
            </a:r>
            <a:endParaRPr lang="cs-CZ" b="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FDFBD53-DA84-4305-9227-B347EF512B20}"/>
              </a:ext>
            </a:extLst>
          </p:cNvPr>
          <p:cNvSpPr txBox="1"/>
          <p:nvPr/>
        </p:nvSpPr>
        <p:spPr>
          <a:xfrm rot="16200000">
            <a:off x="7771105" y="3669260"/>
            <a:ext cx="1537004" cy="335205"/>
          </a:xfrm>
          <a:prstGeom prst="rect">
            <a:avLst/>
          </a:prstGeom>
          <a:solidFill>
            <a:srgbClr val="85248F"/>
          </a:solidFill>
          <a:ln>
            <a:solidFill>
              <a:srgbClr val="85248F"/>
            </a:solidFill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>
              <a:spcBef>
                <a:spcPts val="600"/>
              </a:spcBef>
              <a:defRPr sz="15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cs-CZ" b="0" dirty="0"/>
              <a:t>Porozumět PC</a:t>
            </a:r>
          </a:p>
        </p:txBody>
      </p:sp>
    </p:spTree>
    <p:extLst>
      <p:ext uri="{BB962C8B-B14F-4D97-AF65-F5344CB8AC3E}">
        <p14:creationId xmlns:p14="http://schemas.microsoft.com/office/powerpoint/2010/main" val="284434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B1177-399D-4B63-9735-13DE5E50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</p:spPr>
        <p:txBody>
          <a:bodyPr/>
          <a:lstStyle/>
          <a:p>
            <a:r>
              <a:rPr lang="cs-CZ" sz="2400" b="0" dirty="0"/>
              <a:t>Informatické myšlení, digitální gramotnost a digitální kompetence</a:t>
            </a:r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2F443E5-6997-4FB6-87C8-D653CABA8B05}"/>
              </a:ext>
            </a:extLst>
          </p:cNvPr>
          <p:cNvSpPr/>
          <p:nvPr/>
        </p:nvSpPr>
        <p:spPr>
          <a:xfrm>
            <a:off x="197518" y="864616"/>
            <a:ext cx="7830866" cy="258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b="1" dirty="0">
                <a:solidFill>
                  <a:srgbClr val="000000"/>
                </a:solidFill>
                <a:latin typeface="Roboto"/>
              </a:rPr>
              <a:t>Digitální gramotností 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rozumíme soubor digitálních kompetencí (vědomostí, dovedností, postojů, hodnot), které jedinec potřebuje k bezpečnému, sebejistému, kritickému a 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Roboto"/>
              </a:rPr>
              <a:t>tvořivému využívání digitálních technologií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 při práci, při učení, ve volném čase i při svém zapojení do společenského života.</a:t>
            </a:r>
            <a:endParaRPr lang="cs-CZ" u="sng" dirty="0">
              <a:solidFill>
                <a:srgbClr val="00638E"/>
              </a:solidFill>
              <a:latin typeface="Roboto"/>
            </a:endParaRPr>
          </a:p>
          <a:p>
            <a:pPr fontAlgn="base"/>
            <a:endParaRPr lang="cs-CZ" dirty="0">
              <a:solidFill>
                <a:srgbClr val="000000"/>
              </a:solidFill>
              <a:latin typeface="Roboto"/>
            </a:endParaRPr>
          </a:p>
          <a:p>
            <a:pPr fontAlgn="base"/>
            <a:r>
              <a:rPr lang="cs-CZ" b="1" dirty="0">
                <a:solidFill>
                  <a:srgbClr val="000000"/>
                </a:solidFill>
                <a:latin typeface="Roboto"/>
              </a:rPr>
              <a:t>Digitální kompetence 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chápeme jako průřezové klíčové kompetence, tj. kompetence, bez kterých není možné rozvíjet u dětí a žáků plnohodnotně další klíčové kompetence. Jejich základní charakteristikou je aplikace – </a:t>
            </a:r>
            <a:r>
              <a:rPr lang="cs-CZ" dirty="0">
                <a:solidFill>
                  <a:srgbClr val="000000"/>
                </a:solidFill>
                <a:highlight>
                  <a:srgbClr val="FFFF00"/>
                </a:highlight>
                <a:latin typeface="Roboto"/>
              </a:rPr>
              <a:t>využití digitálních technologií při nejrůznějších činnostech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, při řešení nejrůznějších problémů. </a:t>
            </a:r>
          </a:p>
          <a:p>
            <a:pPr fontAlgn="base"/>
            <a:endParaRPr lang="cs-CZ" dirty="0">
              <a:solidFill>
                <a:srgbClr val="000000"/>
              </a:solidFill>
              <a:latin typeface="Roboto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Roboto"/>
              </a:rPr>
              <a:t>Z toho plyne i jejich proměnlivost v čase v závislosti na tom, jak se mění způsob a šíře využívání digitálních technologií ve společnosti a v životě člověka.</a:t>
            </a:r>
            <a:endParaRPr lang="cs-CZ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02C8C4-5499-43B2-9BE3-342EE2054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012953"/>
              </p:ext>
            </p:extLst>
          </p:nvPr>
        </p:nvGraphicFramePr>
        <p:xfrm>
          <a:off x="1519891" y="19956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00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B1177-399D-4B63-9735-13DE5E50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</p:spPr>
        <p:txBody>
          <a:bodyPr/>
          <a:lstStyle/>
          <a:p>
            <a:r>
              <a:rPr lang="cs-CZ" sz="2400" b="0" dirty="0"/>
              <a:t>Informatické myšlení není programování </a:t>
            </a:r>
            <a:endParaRPr lang="cs-CZ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2F443E5-6997-4FB6-87C8-D653CABA8B05}"/>
              </a:ext>
            </a:extLst>
          </p:cNvPr>
          <p:cNvSpPr/>
          <p:nvPr/>
        </p:nvSpPr>
        <p:spPr>
          <a:xfrm>
            <a:off x="197518" y="864616"/>
            <a:ext cx="7830866" cy="299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b="1" dirty="0"/>
              <a:t>Informatické myšlení</a:t>
            </a:r>
            <a:r>
              <a:rPr lang="cs-CZ" dirty="0"/>
              <a:t> pojímáme jako </a:t>
            </a:r>
            <a:r>
              <a:rPr lang="cs-CZ" dirty="0">
                <a:highlight>
                  <a:srgbClr val="FFFF00"/>
                </a:highlight>
              </a:rPr>
              <a:t>způsob uvažování</a:t>
            </a:r>
            <a:r>
              <a:rPr lang="cs-CZ" dirty="0"/>
              <a:t>, které jedinci umožňuje rozpoznávat informatické aspekty světa a využívat informatických prostředků k porozumění a uvažování o přirozených i umělých systémech a procesech.</a:t>
            </a:r>
          </a:p>
          <a:p>
            <a:pPr fontAlgn="base"/>
            <a:r>
              <a:rPr lang="cs-CZ" dirty="0"/>
              <a:t>Informaticky myslící jedinec (žák) při řešení nejrůznějších životních situací cílevědomě a systematicky volí a uplatňuje </a:t>
            </a:r>
            <a:r>
              <a:rPr lang="cs-CZ" dirty="0">
                <a:highlight>
                  <a:srgbClr val="FFFF00"/>
                </a:highlight>
              </a:rPr>
              <a:t>optimální postupy (často s využitím digitálních technologií</a:t>
            </a:r>
            <a:r>
              <a:rPr lang="cs-CZ" dirty="0"/>
              <a:t>)</a:t>
            </a:r>
          </a:p>
          <a:p>
            <a:pPr fontAlgn="base"/>
            <a:endParaRPr lang="cs-CZ" dirty="0"/>
          </a:p>
          <a:p>
            <a:pPr fontAlgn="base"/>
            <a:endParaRPr lang="cs-CZ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Rozpoznávat a formulovat problémy </a:t>
            </a:r>
            <a:r>
              <a:rPr lang="cs-CZ" dirty="0"/>
              <a:t>s ohledem na jejich řešitelnost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/>
              <a:t>Získávat, zaznamenávat</a:t>
            </a:r>
            <a:r>
              <a:rPr lang="cs-CZ" dirty="0">
                <a:highlight>
                  <a:srgbClr val="FFFF00"/>
                </a:highlight>
              </a:rPr>
              <a:t>, uspořádávat, strukturovat</a:t>
            </a:r>
            <a:r>
              <a:rPr lang="cs-CZ" dirty="0"/>
              <a:t>, předávat data a informace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Rozkládat systémy a procesy na části</a:t>
            </a:r>
            <a:r>
              <a:rPr lang="cs-CZ" dirty="0"/>
              <a:t>, odhalovat jejich vztahy a strukturu, modelovat situace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/>
              <a:t>Vytvářet a </a:t>
            </a:r>
            <a:r>
              <a:rPr lang="cs-CZ" dirty="0">
                <a:highlight>
                  <a:srgbClr val="FFFF00"/>
                </a:highlight>
              </a:rPr>
              <a:t>formulovat postupy a řešení</a:t>
            </a:r>
            <a:r>
              <a:rPr lang="cs-CZ" dirty="0"/>
              <a:t>, která lze přenechat k vykonání jinému člověku nebo stroji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Vytvářet formální popisy </a:t>
            </a:r>
            <a:r>
              <a:rPr lang="cs-CZ" dirty="0"/>
              <a:t>skutečných situací a pracovních postupů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Testovat, analyzovat, vyhodnocovat, porovnávat </a:t>
            </a:r>
            <a:r>
              <a:rPr lang="cs-CZ" dirty="0"/>
              <a:t>a vylepšovat uvažovaná řešení</a:t>
            </a:r>
          </a:p>
          <a:p>
            <a:pPr fontAlgn="base"/>
            <a:endParaRPr lang="cs-CZ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1681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724128" y="624392"/>
            <a:ext cx="3419872" cy="4113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197544" y="544185"/>
            <a:ext cx="5472608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endParaRPr lang="cs-CZ" b="1" dirty="0">
              <a:solidFill>
                <a:srgbClr val="0070C0"/>
              </a:solidFill>
            </a:endParaRPr>
          </a:p>
          <a:p>
            <a:pPr marL="89144" indent="0">
              <a:buNone/>
            </a:pPr>
            <a:endParaRPr lang="cs-CZ" sz="1800" strike="sngStrike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dirty="0"/>
              <a:t>Revize RVP - </a:t>
            </a:r>
            <a:r>
              <a:rPr lang="cs-CZ" sz="1400" dirty="0">
                <a:hlinkClick r:id="rId3"/>
              </a:rPr>
              <a:t>https://www.edu.cz/rvp-ramcove-vzdelavaci-programy/revize-rvp/</a:t>
            </a:r>
            <a:r>
              <a:rPr lang="cs-CZ" sz="1400" dirty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2" name="Obrázek 1">
            <a:hlinkClick r:id="rId3"/>
            <a:extLst>
              <a:ext uri="{FF2B5EF4-FFF2-40B4-BE49-F238E27FC236}">
                <a16:creationId xmlns:a16="http://schemas.microsoft.com/office/drawing/2014/main" id="{216BC9C8-EE30-4925-87A9-50D5FB11F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07" y="1191631"/>
            <a:ext cx="7814617" cy="31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03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21059</TotalTime>
  <Words>2376</Words>
  <Application>Microsoft Office PowerPoint</Application>
  <PresentationFormat>Předvádění na obrazovce (16:9)</PresentationFormat>
  <Paragraphs>361</Paragraphs>
  <Slides>33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</vt:lpstr>
      <vt:lpstr>Roboto</vt:lpstr>
      <vt:lpstr>Wingdings</vt:lpstr>
      <vt:lpstr>Wingdings 2</vt:lpstr>
      <vt:lpstr>Wingdings 3</vt:lpstr>
      <vt:lpstr>Modul</vt:lpstr>
      <vt:lpstr>Prezentace aplikace PowerPoint</vt:lpstr>
      <vt:lpstr>Nová informatika na základní škole</vt:lpstr>
      <vt:lpstr>Organizace kurzu – časový harmonogram</vt:lpstr>
      <vt:lpstr>Seznamujeme se</vt:lpstr>
      <vt:lpstr>Co předcházelo změnám RVP? STRATEGIE 2030+ - cíle</vt:lpstr>
      <vt:lpstr>Prezentace aplikace PowerPoint</vt:lpstr>
      <vt:lpstr>Informatické myšlení, digitální gramotnost a digitální kompetence</vt:lpstr>
      <vt:lpstr>Informatické myšlení není programování </vt:lpstr>
      <vt:lpstr>Revize RVP - https://www.edu.cz/rvp-ramcove-vzdelavaci-programy/revize-rvp/ </vt:lpstr>
      <vt:lpstr>Očekávané výstupy pro první stupeň základní školy</vt:lpstr>
      <vt:lpstr>Co se v RVP od 1.9.2021 změní</vt:lpstr>
      <vt:lpstr>Vzdělávací oblast Informatika x digitální kompetence</vt:lpstr>
      <vt:lpstr>Vzdělávací oblast Informatika x redukce učiva</vt:lpstr>
      <vt:lpstr>Spirálovité učení (2 + 4 hodiny) </vt:lpstr>
      <vt:lpstr>Hodinová dotace, redukce obsahu</vt:lpstr>
      <vt:lpstr>Prezentace aplikace PowerPoint</vt:lpstr>
      <vt:lpstr>Prezentace aplikace PowerPoint</vt:lpstr>
      <vt:lpstr>Prezentace aplikace PowerPoint</vt:lpstr>
      <vt:lpstr>Příklad digitálních kompetencí v českém jazyce</vt:lpstr>
      <vt:lpstr>Digitální kompetence v českém jazyce - Informační a datová gramotnost</vt:lpstr>
      <vt:lpstr>Digitální kompetence v českém jazyce – komunikace a kolaborace</vt:lpstr>
      <vt:lpstr>Digitální kompetence v českém jazyce – tvorba digitálního obsahu</vt:lpstr>
      <vt:lpstr>Podpora školám</vt:lpstr>
      <vt:lpstr>Podpora školám</vt:lpstr>
      <vt:lpstr>Národní plán obnovy</vt:lpstr>
      <vt:lpstr>Investice do digitalizace škol od 2022 – 4 857 000 000 Kč </vt:lpstr>
      <vt:lpstr>Co lze z prostředků Plánu obnovy pořídit – ZŠ a gymnázia</vt:lpstr>
      <vt:lpstr>Prevence digitální propasti</vt:lpstr>
      <vt:lpstr>Prevence digitální propasti</vt:lpstr>
      <vt:lpstr>Pozice ICT Guru?</vt:lpstr>
      <vt:lpstr>Postupný náběh ŠVP na škole - příklady</vt:lpstr>
      <vt:lpstr>Postupný náběh ŠVP na škole - příklady</vt:lpstr>
      <vt:lpstr>Odkazy a 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Miroslav Sláma</cp:lastModifiedBy>
  <cp:revision>4054</cp:revision>
  <dcterms:created xsi:type="dcterms:W3CDTF">2008-10-13T12:28:51Z</dcterms:created>
  <dcterms:modified xsi:type="dcterms:W3CDTF">2023-09-18T11:28:26Z</dcterms:modified>
</cp:coreProperties>
</file>